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10150" y="328139"/>
            <a:ext cx="1671200" cy="5393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hyperlink" Target="mailto:vqueruz@icetex.gov.co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hyperlink" Target="https://portal.icetex.gov.co/Portal/Home/HomeEstudiante/becas/programa-de-reciprocidad-para-extranjeros-en-colombia/becas-colombia-extranjeros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881" y="9296095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4135" y="475390"/>
            <a:ext cx="1882804" cy="31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1915" y="9248299"/>
            <a:ext cx="6590577" cy="500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33666" y="4601083"/>
            <a:ext cx="180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alibri Light"/>
                <a:cs typeface="Calibri Light"/>
              </a:rPr>
              <a:t>1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8288" y="1036065"/>
            <a:ext cx="5769610" cy="3565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27965">
              <a:lnSpc>
                <a:spcPts val="1645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BASES DE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POSTULACIÓN</a:t>
            </a:r>
            <a:endParaRPr sz="1400">
              <a:latin typeface="Arial"/>
              <a:cs typeface="Arial"/>
            </a:endParaRPr>
          </a:p>
          <a:p>
            <a:pPr algn="ctr" marL="227965">
              <a:lnSpc>
                <a:spcPts val="1645"/>
              </a:lnSpc>
            </a:pPr>
            <a:r>
              <a:rPr dirty="0" sz="1400" b="1">
                <a:latin typeface="Arial"/>
                <a:cs typeface="Arial"/>
              </a:rPr>
              <a:t>PROGRAMA BECA COLOMBIA PARA </a:t>
            </a:r>
            <a:r>
              <a:rPr dirty="0" sz="1400" spc="-5" b="1">
                <a:latin typeface="Arial"/>
                <a:cs typeface="Arial"/>
              </a:rPr>
              <a:t>EXTRANJEROS</a:t>
            </a:r>
            <a:r>
              <a:rPr dirty="0" sz="1400" spc="-1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2020-01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dirty="0" sz="1100" spc="-5" b="1">
                <a:latin typeface="Arial"/>
                <a:cs typeface="Arial"/>
              </a:rPr>
              <a:t>ICETEX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</a:pPr>
            <a:r>
              <a:rPr dirty="0" sz="1100" spc="-5">
                <a:latin typeface="Arial"/>
                <a:cs typeface="Arial"/>
              </a:rPr>
              <a:t>EL ICETEX </a:t>
            </a:r>
            <a:r>
              <a:rPr dirty="0" sz="1100">
                <a:latin typeface="Arial"/>
                <a:cs typeface="Arial"/>
              </a:rPr>
              <a:t>como </a:t>
            </a:r>
            <a:r>
              <a:rPr dirty="0" sz="1100" spc="-5">
                <a:latin typeface="Arial"/>
                <a:cs typeface="Arial"/>
              </a:rPr>
              <a:t>entidad del </a:t>
            </a:r>
            <a:r>
              <a:rPr dirty="0" sz="1100">
                <a:latin typeface="Arial"/>
                <a:cs typeface="Arial"/>
              </a:rPr>
              <a:t>Estado </a:t>
            </a:r>
            <a:r>
              <a:rPr dirty="0" sz="1100" spc="-5">
                <a:latin typeface="Arial"/>
                <a:cs typeface="Arial"/>
              </a:rPr>
              <a:t>colombiano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10">
                <a:latin typeface="Arial"/>
                <a:cs typeface="Arial"/>
              </a:rPr>
              <a:t>promueve </a:t>
            </a:r>
            <a:r>
              <a:rPr dirty="0" sz="1100" spc="-5">
                <a:latin typeface="Arial"/>
                <a:cs typeface="Arial"/>
              </a:rPr>
              <a:t>la Educación Superior </a:t>
            </a:r>
            <a:r>
              <a:rPr dirty="0" sz="1100">
                <a:latin typeface="Arial"/>
                <a:cs typeface="Arial"/>
              </a:rPr>
              <a:t>a  </a:t>
            </a:r>
            <a:r>
              <a:rPr dirty="0" sz="1100" spc="-5">
                <a:latin typeface="Arial"/>
                <a:cs typeface="Arial"/>
              </a:rPr>
              <a:t>través del otorgamiento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créditos educativos </a:t>
            </a:r>
            <a:r>
              <a:rPr dirty="0" sz="1100">
                <a:latin typeface="Arial"/>
                <a:cs typeface="Arial"/>
              </a:rPr>
              <a:t>y becas </a:t>
            </a:r>
            <a:r>
              <a:rPr dirty="0" sz="1100" spc="-5">
                <a:latin typeface="Arial"/>
                <a:cs typeface="Arial"/>
              </a:rPr>
              <a:t>de cooperación internacional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la  </a:t>
            </a:r>
            <a:r>
              <a:rPr dirty="0" sz="1100" spc="-5">
                <a:latin typeface="Arial"/>
                <a:cs typeface="Arial"/>
              </a:rPr>
              <a:t>población </a:t>
            </a:r>
            <a:r>
              <a:rPr dirty="0" sz="1100">
                <a:latin typeface="Arial"/>
                <a:cs typeface="Arial"/>
              </a:rPr>
              <a:t>con menores posibilidades </a:t>
            </a:r>
            <a:r>
              <a:rPr dirty="0" sz="1100" spc="-5">
                <a:latin typeface="Arial"/>
                <a:cs typeface="Arial"/>
              </a:rPr>
              <a:t>económicas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buen desempeño académico, es </a:t>
            </a:r>
            <a:r>
              <a:rPr dirty="0" sz="1100" spc="-10">
                <a:latin typeface="Arial"/>
                <a:cs typeface="Arial"/>
              </a:rPr>
              <a:t>la  </a:t>
            </a:r>
            <a:r>
              <a:rPr dirty="0" sz="1100" spc="-5">
                <a:latin typeface="Arial"/>
                <a:cs typeface="Arial"/>
              </a:rPr>
              <a:t>encargada de otorgar </a:t>
            </a:r>
            <a:r>
              <a:rPr dirty="0" sz="1100" spc="-10">
                <a:latin typeface="Arial"/>
                <a:cs typeface="Arial"/>
              </a:rPr>
              <a:t>las </a:t>
            </a:r>
            <a:r>
              <a:rPr dirty="0" sz="1100" spc="-5">
                <a:latin typeface="Arial"/>
                <a:cs typeface="Arial"/>
              </a:rPr>
              <a:t>ayudas </a:t>
            </a:r>
            <a:r>
              <a:rPr dirty="0" sz="1100">
                <a:latin typeface="Arial"/>
                <a:cs typeface="Arial"/>
              </a:rPr>
              <a:t>financieras a ciudadanos extranjeros en el marco del  Programa Beca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Colombia.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algn="just" marL="12700" marR="13970">
              <a:lnSpc>
                <a:spcPct val="96000"/>
              </a:lnSpc>
            </a:pPr>
            <a:r>
              <a:rPr dirty="0" sz="1100" spc="-5">
                <a:latin typeface="Arial"/>
                <a:cs typeface="Arial"/>
              </a:rPr>
              <a:t>Las becas de reciprocidad </a:t>
            </a:r>
            <a:r>
              <a:rPr dirty="0" sz="1100">
                <a:latin typeface="Arial"/>
                <a:cs typeface="Arial"/>
              </a:rPr>
              <a:t>se ofrecen </a:t>
            </a:r>
            <a:r>
              <a:rPr dirty="0" sz="1100" spc="-5">
                <a:latin typeface="Arial"/>
                <a:cs typeface="Arial"/>
              </a:rPr>
              <a:t>para estudios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especialización, maestría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doctorado  en </a:t>
            </a:r>
            <a:r>
              <a:rPr dirty="0" sz="1100">
                <a:latin typeface="Arial"/>
                <a:cs typeface="Arial"/>
              </a:rPr>
              <a:t>instituciones de </a:t>
            </a:r>
            <a:r>
              <a:rPr dirty="0" sz="1100" spc="-5">
                <a:latin typeface="Arial"/>
                <a:cs typeface="Arial"/>
              </a:rPr>
              <a:t>educación </a:t>
            </a:r>
            <a:r>
              <a:rPr dirty="0" sz="1100">
                <a:latin typeface="Arial"/>
                <a:cs typeface="Arial"/>
              </a:rPr>
              <a:t>superior </a:t>
            </a:r>
            <a:r>
              <a:rPr dirty="0" sz="1100" spc="-5">
                <a:latin typeface="Arial"/>
                <a:cs typeface="Arial"/>
              </a:rPr>
              <a:t>públicas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privadas de acuerdo </a:t>
            </a:r>
            <a:r>
              <a:rPr dirty="0" sz="1100" spc="5">
                <a:latin typeface="Arial"/>
                <a:cs typeface="Arial"/>
              </a:rPr>
              <a:t>con </a:t>
            </a:r>
            <a:r>
              <a:rPr dirty="0" sz="1100" spc="-5">
                <a:latin typeface="Arial"/>
                <a:cs typeface="Arial"/>
              </a:rPr>
              <a:t>el “</a:t>
            </a:r>
            <a:r>
              <a:rPr dirty="0" sz="1100" spc="-5" b="1">
                <a:latin typeface="Arial"/>
                <a:cs typeface="Arial"/>
              </a:rPr>
              <a:t>CATÁLOGO  DE </a:t>
            </a:r>
            <a:r>
              <a:rPr dirty="0" sz="1100" b="1">
                <a:latin typeface="Arial"/>
                <a:cs typeface="Arial"/>
              </a:rPr>
              <a:t>OFERTA </a:t>
            </a:r>
            <a:r>
              <a:rPr dirty="0" sz="1100" spc="-5" b="1">
                <a:latin typeface="Arial"/>
                <a:cs typeface="Arial"/>
              </a:rPr>
              <a:t>ACADÉMICA 2020” </a:t>
            </a:r>
            <a:r>
              <a:rPr dirty="0" sz="1100">
                <a:latin typeface="Arial"/>
                <a:cs typeface="Arial"/>
              </a:rPr>
              <a:t>que se encuentra </a:t>
            </a:r>
            <a:r>
              <a:rPr dirty="0" sz="1100" spc="-5">
                <a:latin typeface="Arial"/>
                <a:cs typeface="Arial"/>
              </a:rPr>
              <a:t>publicado junto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convocatoria.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1. </a:t>
            </a:r>
            <a:r>
              <a:rPr dirty="0" sz="1100" spc="5" b="1">
                <a:latin typeface="Arial"/>
                <a:cs typeface="Arial"/>
              </a:rPr>
              <a:t>¿A </a:t>
            </a:r>
            <a:r>
              <a:rPr dirty="0" sz="1100" spc="-5" b="1">
                <a:latin typeface="Arial"/>
                <a:cs typeface="Arial"/>
              </a:rPr>
              <a:t>QUIÉNES </a:t>
            </a:r>
            <a:r>
              <a:rPr dirty="0" sz="1100" spc="15" b="1">
                <a:latin typeface="Arial"/>
                <a:cs typeface="Arial"/>
              </a:rPr>
              <a:t>VA </a:t>
            </a:r>
            <a:r>
              <a:rPr dirty="0" sz="1100" b="1">
                <a:latin typeface="Arial"/>
                <a:cs typeface="Arial"/>
              </a:rPr>
              <a:t>DIRIGIDO EL</a:t>
            </a:r>
            <a:r>
              <a:rPr dirty="0" sz="1100" spc="-1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PROGRAMA?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8255">
              <a:lnSpc>
                <a:spcPct val="96100"/>
              </a:lnSpc>
            </a:pPr>
            <a:r>
              <a:rPr dirty="0" sz="1100" spc="-5">
                <a:latin typeface="Arial"/>
                <a:cs typeface="Arial"/>
              </a:rPr>
              <a:t>Las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becas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reciprocidad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están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dirigidas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ciudadanos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extranjeros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cualquier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nacionalidad 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5">
                <a:latin typeface="Arial"/>
                <a:cs typeface="Arial"/>
              </a:rPr>
              <a:t>no posean doble nacionalidad (colombiana), </a:t>
            </a:r>
            <a:r>
              <a:rPr dirty="0" sz="1100">
                <a:latin typeface="Arial"/>
                <a:cs typeface="Arial"/>
              </a:rPr>
              <a:t>que no se </a:t>
            </a:r>
            <a:r>
              <a:rPr dirty="0" sz="1100" spc="-5">
                <a:latin typeface="Arial"/>
                <a:cs typeface="Arial"/>
              </a:rPr>
              <a:t>encuentren residiendo </a:t>
            </a:r>
            <a:r>
              <a:rPr dirty="0" sz="1100">
                <a:latin typeface="Arial"/>
                <a:cs typeface="Arial"/>
              </a:rPr>
              <a:t>en  </a:t>
            </a:r>
            <a:r>
              <a:rPr dirty="0" sz="1100" spc="-5">
                <a:latin typeface="Arial"/>
                <a:cs typeface="Arial"/>
              </a:rPr>
              <a:t>Colombia, </a:t>
            </a:r>
            <a:r>
              <a:rPr dirty="0" sz="1100">
                <a:latin typeface="Arial"/>
                <a:cs typeface="Arial"/>
              </a:rPr>
              <a:t>que no </a:t>
            </a:r>
            <a:r>
              <a:rPr dirty="0" sz="1100" spc="-5">
                <a:latin typeface="Arial"/>
                <a:cs typeface="Arial"/>
              </a:rPr>
              <a:t>hayan sido beneficiarios del mismo programa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convocatorias anteriores  </a:t>
            </a:r>
            <a:r>
              <a:rPr dirty="0" sz="1100">
                <a:latin typeface="Arial"/>
                <a:cs typeface="Arial"/>
              </a:rPr>
              <a:t>y que </a:t>
            </a:r>
            <a:r>
              <a:rPr dirty="0" sz="1100" spc="-5">
                <a:latin typeface="Arial"/>
                <a:cs typeface="Arial"/>
              </a:rPr>
              <a:t>cuenten </a:t>
            </a:r>
            <a:r>
              <a:rPr dirty="0" sz="1100">
                <a:latin typeface="Arial"/>
                <a:cs typeface="Arial"/>
              </a:rPr>
              <a:t>con </a:t>
            </a:r>
            <a:r>
              <a:rPr dirty="0" sz="1100" spc="-5">
                <a:latin typeface="Arial"/>
                <a:cs typeface="Arial"/>
              </a:rPr>
              <a:t>título </a:t>
            </a:r>
            <a:r>
              <a:rPr dirty="0" sz="1100">
                <a:latin typeface="Arial"/>
                <a:cs typeface="Arial"/>
              </a:rPr>
              <a:t>profesional o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licenciatura.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6888" y="4889119"/>
            <a:ext cx="12960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65" b="1">
                <a:latin typeface="Arial"/>
                <a:cs typeface="Arial"/>
              </a:rPr>
              <a:t>2.</a:t>
            </a:r>
            <a:r>
              <a:rPr dirty="0" sz="1100" spc="35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DEFINICIONES: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0688" y="5219826"/>
            <a:ext cx="5613400" cy="310515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316865" marR="10160" indent="-228600">
              <a:lnSpc>
                <a:spcPts val="1260"/>
              </a:lnSpc>
              <a:spcBef>
                <a:spcPts val="195"/>
              </a:spcBef>
              <a:buFont typeface="Symbol"/>
              <a:buChar char=""/>
              <a:tabLst>
                <a:tab pos="317500" algn="l"/>
              </a:tabLst>
            </a:pPr>
            <a:r>
              <a:rPr dirty="0" sz="1100" spc="-5" b="1">
                <a:latin typeface="Arial"/>
                <a:cs typeface="Arial"/>
              </a:rPr>
              <a:t>Candidatos: </a:t>
            </a:r>
            <a:r>
              <a:rPr dirty="0" sz="1100" spc="-5">
                <a:latin typeface="Arial"/>
                <a:cs typeface="Arial"/>
              </a:rPr>
              <a:t>Ciudadanos extranjeros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5">
                <a:latin typeface="Arial"/>
                <a:cs typeface="Arial"/>
              </a:rPr>
              <a:t>aplican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la convocatoria del Programa  </a:t>
            </a:r>
            <a:r>
              <a:rPr dirty="0" sz="1100">
                <a:latin typeface="Arial"/>
                <a:cs typeface="Arial"/>
              </a:rPr>
              <a:t>Beca </a:t>
            </a:r>
            <a:r>
              <a:rPr dirty="0" sz="1100" spc="-5">
                <a:latin typeface="Arial"/>
                <a:cs typeface="Arial"/>
              </a:rPr>
              <a:t>Colombia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5">
                <a:latin typeface="Arial"/>
                <a:cs typeface="Arial"/>
              </a:rPr>
              <a:t>que </a:t>
            </a:r>
            <a:r>
              <a:rPr dirty="0" sz="1100" spc="-5">
                <a:latin typeface="Arial"/>
                <a:cs typeface="Arial"/>
              </a:rPr>
              <a:t>completan la aplicación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la </a:t>
            </a:r>
            <a:r>
              <a:rPr dirty="0" sz="1100">
                <a:latin typeface="Arial"/>
                <a:cs typeface="Arial"/>
              </a:rPr>
              <a:t>plataforma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correctamente.</a:t>
            </a:r>
            <a:endParaRPr sz="1100">
              <a:latin typeface="Arial"/>
              <a:cs typeface="Arial"/>
            </a:endParaRPr>
          </a:p>
          <a:p>
            <a:pPr algn="just" marL="316865" marR="5080" indent="-228600">
              <a:lnSpc>
                <a:spcPct val="95800"/>
              </a:lnSpc>
              <a:spcBef>
                <a:spcPts val="50"/>
              </a:spcBef>
              <a:buFont typeface="Symbol"/>
              <a:buChar char=""/>
              <a:tabLst>
                <a:tab pos="317500" algn="l"/>
              </a:tabLst>
            </a:pPr>
            <a:r>
              <a:rPr dirty="0" sz="1100" b="1">
                <a:latin typeface="Arial"/>
                <a:cs typeface="Arial"/>
              </a:rPr>
              <a:t>Seleccionados: </a:t>
            </a:r>
            <a:r>
              <a:rPr dirty="0" sz="1100">
                <a:latin typeface="Arial"/>
                <a:cs typeface="Arial"/>
              </a:rPr>
              <a:t>Son </a:t>
            </a:r>
            <a:r>
              <a:rPr dirty="0" sz="1100" spc="-5">
                <a:latin typeface="Arial"/>
                <a:cs typeface="Arial"/>
              </a:rPr>
              <a:t>todos aquellos candidatos que luego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realizar </a:t>
            </a:r>
            <a:r>
              <a:rPr dirty="0" sz="1100" spc="-10">
                <a:latin typeface="Arial"/>
                <a:cs typeface="Arial"/>
              </a:rPr>
              <a:t>su </a:t>
            </a:r>
            <a:r>
              <a:rPr dirty="0" sz="1100" spc="-5">
                <a:latin typeface="Arial"/>
                <a:cs typeface="Arial"/>
              </a:rPr>
              <a:t>aplicación 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línea </a:t>
            </a:r>
            <a:r>
              <a:rPr dirty="0" sz="1100">
                <a:latin typeface="Arial"/>
                <a:cs typeface="Arial"/>
              </a:rPr>
              <a:t>y ser </a:t>
            </a:r>
            <a:r>
              <a:rPr dirty="0" sz="1100" spc="-5">
                <a:latin typeface="Arial"/>
                <a:cs typeface="Arial"/>
              </a:rPr>
              <a:t>evaluados, resulten elegidos </a:t>
            </a:r>
            <a:r>
              <a:rPr dirty="0" sz="1100">
                <a:latin typeface="Arial"/>
                <a:cs typeface="Arial"/>
              </a:rPr>
              <a:t>por el </a:t>
            </a:r>
            <a:r>
              <a:rPr dirty="0" sz="1100" spc="-5">
                <a:latin typeface="Arial"/>
                <a:cs typeface="Arial"/>
              </a:rPr>
              <a:t>ICETEX </a:t>
            </a:r>
            <a:r>
              <a:rPr dirty="0" sz="1100">
                <a:latin typeface="Arial"/>
                <a:cs typeface="Arial"/>
              </a:rPr>
              <a:t>para el </a:t>
            </a:r>
            <a:r>
              <a:rPr dirty="0" sz="1100" spc="-5">
                <a:latin typeface="Arial"/>
                <a:cs typeface="Arial"/>
              </a:rPr>
              <a:t>otorgamiento </a:t>
            </a:r>
            <a:r>
              <a:rPr dirty="0" sz="1100">
                <a:latin typeface="Arial"/>
                <a:cs typeface="Arial"/>
              </a:rPr>
              <a:t>de  becas de becas o </a:t>
            </a:r>
            <a:r>
              <a:rPr dirty="0" sz="1100" spc="-5">
                <a:latin typeface="Arial"/>
                <a:cs typeface="Arial"/>
              </a:rPr>
              <a:t>apoyos </a:t>
            </a:r>
            <a:r>
              <a:rPr dirty="0" sz="1100">
                <a:latin typeface="Arial"/>
                <a:cs typeface="Arial"/>
              </a:rPr>
              <a:t>financieros no </a:t>
            </a:r>
            <a:r>
              <a:rPr dirty="0" sz="1100" spc="-5">
                <a:latin typeface="Arial"/>
                <a:cs typeface="Arial"/>
              </a:rPr>
              <a:t>reembolsables </a:t>
            </a:r>
            <a:r>
              <a:rPr dirty="0" sz="1100">
                <a:latin typeface="Arial"/>
                <a:cs typeface="Arial"/>
              </a:rPr>
              <a:t>en el marco </a:t>
            </a:r>
            <a:r>
              <a:rPr dirty="0" sz="1100" spc="-5">
                <a:latin typeface="Arial"/>
                <a:cs typeface="Arial"/>
              </a:rPr>
              <a:t>del </a:t>
            </a:r>
            <a:r>
              <a:rPr dirty="0" sz="1100">
                <a:latin typeface="Arial"/>
                <a:cs typeface="Arial"/>
              </a:rPr>
              <a:t>programa  Beca</a:t>
            </a:r>
            <a:r>
              <a:rPr dirty="0" sz="1100" spc="-5">
                <a:latin typeface="Arial"/>
                <a:cs typeface="Arial"/>
              </a:rPr>
              <a:t> Colombia.</a:t>
            </a:r>
            <a:endParaRPr sz="1100">
              <a:latin typeface="Arial"/>
              <a:cs typeface="Arial"/>
            </a:endParaRPr>
          </a:p>
          <a:p>
            <a:pPr algn="just" marL="316865" marR="5080" indent="-228600">
              <a:lnSpc>
                <a:spcPct val="95700"/>
              </a:lnSpc>
              <a:spcBef>
                <a:spcPts val="80"/>
              </a:spcBef>
              <a:buFont typeface="Symbol"/>
              <a:buChar char=""/>
              <a:tabLst>
                <a:tab pos="317500" algn="l"/>
              </a:tabLst>
            </a:pPr>
            <a:r>
              <a:rPr dirty="0" sz="1100" spc="-5" b="1">
                <a:latin typeface="Arial"/>
                <a:cs typeface="Arial"/>
              </a:rPr>
              <a:t>No seleccionados: </a:t>
            </a:r>
            <a:r>
              <a:rPr dirty="0" sz="1100">
                <a:latin typeface="Arial"/>
                <a:cs typeface="Arial"/>
              </a:rPr>
              <a:t>Son </a:t>
            </a:r>
            <a:r>
              <a:rPr dirty="0" sz="1100" spc="-5">
                <a:latin typeface="Arial"/>
                <a:cs typeface="Arial"/>
              </a:rPr>
              <a:t>aquellos candidatos que luego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realizar </a:t>
            </a:r>
            <a:r>
              <a:rPr dirty="0" sz="1100">
                <a:latin typeface="Arial"/>
                <a:cs typeface="Arial"/>
              </a:rPr>
              <a:t>su </a:t>
            </a:r>
            <a:r>
              <a:rPr dirty="0" sz="1100" spc="-5">
                <a:latin typeface="Arial"/>
                <a:cs typeface="Arial"/>
              </a:rPr>
              <a:t>aplicación </a:t>
            </a:r>
            <a:r>
              <a:rPr dirty="0" sz="1100">
                <a:latin typeface="Arial"/>
                <a:cs typeface="Arial"/>
              </a:rPr>
              <a:t>en  </a:t>
            </a:r>
            <a:r>
              <a:rPr dirty="0" sz="1100" spc="-5">
                <a:latin typeface="Arial"/>
                <a:cs typeface="Arial"/>
              </a:rPr>
              <a:t>línea </a:t>
            </a:r>
            <a:r>
              <a:rPr dirty="0" sz="1100">
                <a:latin typeface="Arial"/>
                <a:cs typeface="Arial"/>
              </a:rPr>
              <a:t>y ser </a:t>
            </a:r>
            <a:r>
              <a:rPr dirty="0" sz="1100" spc="-5">
                <a:latin typeface="Arial"/>
                <a:cs typeface="Arial"/>
              </a:rPr>
              <a:t>evaluados, </a:t>
            </a:r>
            <a:r>
              <a:rPr dirty="0" sz="1100">
                <a:latin typeface="Arial"/>
                <a:cs typeface="Arial"/>
              </a:rPr>
              <a:t>no son </a:t>
            </a:r>
            <a:r>
              <a:rPr dirty="0" sz="1100" spc="-5">
                <a:latin typeface="Arial"/>
                <a:cs typeface="Arial"/>
              </a:rPr>
              <a:t>elegidos </a:t>
            </a:r>
            <a:r>
              <a:rPr dirty="0" sz="1100">
                <a:latin typeface="Arial"/>
                <a:cs typeface="Arial"/>
              </a:rPr>
              <a:t>como </a:t>
            </a:r>
            <a:r>
              <a:rPr dirty="0" sz="1100" spc="-5">
                <a:latin typeface="Arial"/>
                <a:cs typeface="Arial"/>
              </a:rPr>
              <a:t>becarios </a:t>
            </a:r>
            <a:r>
              <a:rPr dirty="0" sz="1100">
                <a:latin typeface="Arial"/>
                <a:cs typeface="Arial"/>
              </a:rPr>
              <a:t>por no </a:t>
            </a:r>
            <a:r>
              <a:rPr dirty="0" sz="1100" spc="-5">
                <a:latin typeface="Arial"/>
                <a:cs typeface="Arial"/>
              </a:rPr>
              <a:t>cumplir con cualquiera 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los requisitos solicitados 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por </a:t>
            </a:r>
            <a:r>
              <a:rPr dirty="0" sz="1100">
                <a:latin typeface="Arial"/>
                <a:cs typeface="Arial"/>
              </a:rPr>
              <a:t>no </a:t>
            </a:r>
            <a:r>
              <a:rPr dirty="0" sz="1100" spc="-5">
                <a:latin typeface="Arial"/>
                <a:cs typeface="Arial"/>
              </a:rPr>
              <a:t>obtener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cupo </a:t>
            </a:r>
            <a:r>
              <a:rPr dirty="0" sz="1100">
                <a:latin typeface="Arial"/>
                <a:cs typeface="Arial"/>
              </a:rPr>
              <a:t>den el </a:t>
            </a:r>
            <a:r>
              <a:rPr dirty="0" sz="1100" spc="-5">
                <a:latin typeface="Arial"/>
                <a:cs typeface="Arial"/>
              </a:rPr>
              <a:t>programa académico </a:t>
            </a:r>
            <a:r>
              <a:rPr dirty="0" sz="1100">
                <a:latin typeface="Arial"/>
                <a:cs typeface="Arial"/>
              </a:rPr>
              <a:t>de  </a:t>
            </a:r>
            <a:r>
              <a:rPr dirty="0" sz="1100" spc="-5">
                <a:latin typeface="Arial"/>
                <a:cs typeface="Arial"/>
              </a:rPr>
              <a:t>la oferta, </a:t>
            </a:r>
            <a:r>
              <a:rPr dirty="0" sz="1100" spc="-10">
                <a:latin typeface="Arial"/>
                <a:cs typeface="Arial"/>
              </a:rPr>
              <a:t>en </a:t>
            </a:r>
            <a:r>
              <a:rPr dirty="0" sz="1100">
                <a:latin typeface="Arial"/>
                <a:cs typeface="Arial"/>
              </a:rPr>
              <a:t>el caso de </a:t>
            </a:r>
            <a:r>
              <a:rPr dirty="0" sz="1100" spc="-5">
                <a:latin typeface="Arial"/>
                <a:cs typeface="Arial"/>
              </a:rPr>
              <a:t>los </a:t>
            </a:r>
            <a:r>
              <a:rPr dirty="0" sz="1100">
                <a:latin typeface="Arial"/>
                <a:cs typeface="Arial"/>
              </a:rPr>
              <a:t>programas </a:t>
            </a:r>
            <a:r>
              <a:rPr dirty="0" sz="1100" spc="-5">
                <a:latin typeface="Arial"/>
                <a:cs typeface="Arial"/>
              </a:rPr>
              <a:t>académicos </a:t>
            </a:r>
            <a:r>
              <a:rPr dirty="0" sz="1100">
                <a:latin typeface="Arial"/>
                <a:cs typeface="Arial"/>
              </a:rPr>
              <a:t>que ofrecen </a:t>
            </a:r>
            <a:r>
              <a:rPr dirty="0" sz="1100" spc="-5">
                <a:latin typeface="Arial"/>
                <a:cs typeface="Arial"/>
              </a:rPr>
              <a:t>cupos limitados </a:t>
            </a:r>
            <a:r>
              <a:rPr dirty="0" sz="1100">
                <a:latin typeface="Arial"/>
                <a:cs typeface="Arial"/>
              </a:rPr>
              <a:t>y  </a:t>
            </a:r>
            <a:r>
              <a:rPr dirty="0" sz="1100" spc="-5">
                <a:latin typeface="Arial"/>
                <a:cs typeface="Arial"/>
              </a:rPr>
              <a:t>varios extranjeros solicitaron </a:t>
            </a:r>
            <a:r>
              <a:rPr dirty="0" sz="1100">
                <a:latin typeface="Arial"/>
                <a:cs typeface="Arial"/>
              </a:rPr>
              <a:t>el mismo </a:t>
            </a:r>
            <a:r>
              <a:rPr dirty="0" sz="1100" spc="-5">
                <a:latin typeface="Arial"/>
                <a:cs typeface="Arial"/>
              </a:rPr>
              <a:t>cupo.</a:t>
            </a:r>
            <a:endParaRPr sz="1100">
              <a:latin typeface="Arial"/>
              <a:cs typeface="Arial"/>
            </a:endParaRPr>
          </a:p>
          <a:p>
            <a:pPr algn="just" marL="316865" marR="6985" indent="-228600">
              <a:lnSpc>
                <a:spcPts val="1260"/>
              </a:lnSpc>
              <a:spcBef>
                <a:spcPts val="114"/>
              </a:spcBef>
              <a:buFont typeface="Symbol"/>
              <a:buChar char=""/>
              <a:tabLst>
                <a:tab pos="317500" algn="l"/>
              </a:tabLst>
            </a:pPr>
            <a:r>
              <a:rPr dirty="0" sz="1100" spc="-5" b="1">
                <a:latin typeface="Arial"/>
                <a:cs typeface="Arial"/>
              </a:rPr>
              <a:t>Becarios: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todos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aquellos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ciudadanos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extranjeros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que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han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sido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seleccionados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por  el </a:t>
            </a:r>
            <a:r>
              <a:rPr dirty="0" sz="1100" spc="-5">
                <a:latin typeface="Arial"/>
                <a:cs typeface="Arial"/>
              </a:rPr>
              <a:t>ICETEX </a:t>
            </a:r>
            <a:r>
              <a:rPr dirty="0" sz="1100">
                <a:latin typeface="Arial"/>
                <a:cs typeface="Arial"/>
              </a:rPr>
              <a:t>y que </a:t>
            </a:r>
            <a:r>
              <a:rPr dirty="0" sz="1100" spc="-5">
                <a:latin typeface="Arial"/>
                <a:cs typeface="Arial"/>
              </a:rPr>
              <a:t>acepten </a:t>
            </a:r>
            <a:r>
              <a:rPr dirty="0" sz="1100">
                <a:latin typeface="Arial"/>
                <a:cs typeface="Arial"/>
              </a:rPr>
              <a:t>la beca y sus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compromisos.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005"/>
              </a:spcBef>
              <a:tabLst>
                <a:tab pos="417830" algn="l"/>
              </a:tabLst>
            </a:pPr>
            <a:r>
              <a:rPr dirty="0" sz="1100" spc="-20" b="1">
                <a:latin typeface="Arial"/>
                <a:cs typeface="Arial"/>
              </a:rPr>
              <a:t>3.	</a:t>
            </a:r>
            <a:r>
              <a:rPr dirty="0" sz="1100" spc="-40" b="1">
                <a:latin typeface="Arial"/>
                <a:cs typeface="Arial"/>
              </a:rPr>
              <a:t>DURACIÓN</a:t>
            </a:r>
            <a:r>
              <a:rPr dirty="0" sz="1100" spc="-75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DE</a:t>
            </a:r>
            <a:r>
              <a:rPr dirty="0" sz="1100" spc="-5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LA</a:t>
            </a:r>
            <a:r>
              <a:rPr dirty="0" sz="1100" spc="-130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BECA</a:t>
            </a:r>
            <a:r>
              <a:rPr dirty="0" sz="1100" spc="-1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</a:t>
            </a:r>
            <a:r>
              <a:rPr dirty="0" sz="1100" spc="-10" b="1">
                <a:latin typeface="Arial"/>
                <a:cs typeface="Arial"/>
              </a:rPr>
              <a:t> APOYOS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FINANCIEROS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NO</a:t>
            </a:r>
            <a:r>
              <a:rPr dirty="0" sz="1100" spc="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REEMBOLSABLES: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11430">
              <a:lnSpc>
                <a:spcPts val="1260"/>
              </a:lnSpc>
              <a:spcBef>
                <a:spcPts val="5"/>
              </a:spcBef>
            </a:pPr>
            <a:r>
              <a:rPr dirty="0" sz="1100" spc="-5">
                <a:latin typeface="Arial"/>
                <a:cs typeface="Arial"/>
              </a:rPr>
              <a:t>Las becas para estudios de </a:t>
            </a:r>
            <a:r>
              <a:rPr dirty="0" sz="1100">
                <a:latin typeface="Arial"/>
                <a:cs typeface="Arial"/>
              </a:rPr>
              <a:t>posgrado </a:t>
            </a:r>
            <a:r>
              <a:rPr dirty="0" sz="1100" spc="-5">
                <a:latin typeface="Arial"/>
                <a:cs typeface="Arial"/>
              </a:rPr>
              <a:t>en Colombia tendrán una duración máxima </a:t>
            </a:r>
            <a:r>
              <a:rPr dirty="0" sz="1100">
                <a:latin typeface="Arial"/>
                <a:cs typeface="Arial"/>
              </a:rPr>
              <a:t>según  </a:t>
            </a:r>
            <a:r>
              <a:rPr dirty="0" sz="1100" spc="-5">
                <a:latin typeface="Arial"/>
                <a:cs typeface="Arial"/>
              </a:rPr>
              <a:t>la </a:t>
            </a:r>
            <a:r>
              <a:rPr dirty="0" sz="1100">
                <a:latin typeface="Arial"/>
                <a:cs typeface="Arial"/>
              </a:rPr>
              <a:t>modalidad así: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53388" y="8474710"/>
          <a:ext cx="5822950" cy="675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5920"/>
                <a:gridCol w="2898139"/>
              </a:tblGrid>
              <a:tr h="167640">
                <a:tc>
                  <a:txBody>
                    <a:bodyPr/>
                    <a:lstStyle/>
                    <a:p>
                      <a:pPr marL="909319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MODALIDAD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3177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TIEMPO DE 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11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BECA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</a:tr>
              <a:tr h="166064">
                <a:tc>
                  <a:txBody>
                    <a:bodyPr/>
                    <a:lstStyle/>
                    <a:p>
                      <a:pPr marL="854710">
                        <a:lnSpc>
                          <a:spcPts val="121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Especialización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31775">
                        <a:lnSpc>
                          <a:spcPts val="121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meses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R="23495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Maestría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31775">
                        <a:lnSpc>
                          <a:spcPts val="122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meses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R="231775">
                        <a:lnSpc>
                          <a:spcPts val="122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Doctorado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31775">
                        <a:lnSpc>
                          <a:spcPts val="122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48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meses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254" y="9296095"/>
            <a:ext cx="14351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4135" y="475390"/>
            <a:ext cx="1882804" cy="31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1915" y="9248299"/>
            <a:ext cx="6590577" cy="500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155942" y="4601083"/>
            <a:ext cx="3333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latin typeface="Calibri Light"/>
                <a:cs typeface="Calibri Light"/>
              </a:rPr>
              <a:t>10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8288" y="1200658"/>
            <a:ext cx="5998845" cy="1960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015" indent="-234950">
              <a:lnSpc>
                <a:spcPct val="100000"/>
              </a:lnSpc>
              <a:spcBef>
                <a:spcPts val="100"/>
              </a:spcBef>
              <a:buAutoNum type="arabicPeriod" startAt="15"/>
              <a:tabLst>
                <a:tab pos="247650" algn="l"/>
              </a:tabLst>
            </a:pPr>
            <a:r>
              <a:rPr dirty="0" sz="1100" spc="-5" b="1">
                <a:latin typeface="Arial"/>
                <a:cs typeface="Arial"/>
              </a:rPr>
              <a:t>SEGUIMIENTO </a:t>
            </a:r>
            <a:r>
              <a:rPr dirty="0" sz="1100" b="1">
                <a:latin typeface="Arial"/>
                <a:cs typeface="Arial"/>
              </a:rPr>
              <a:t>Y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CONTROL: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15"/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</a:pPr>
            <a:r>
              <a:rPr dirty="0" sz="1100" spc="-5">
                <a:latin typeface="Arial"/>
                <a:cs typeface="Arial"/>
              </a:rPr>
              <a:t>El seguimiento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control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los becarios extranjeros estará </a:t>
            </a:r>
            <a:r>
              <a:rPr dirty="0" sz="1100">
                <a:latin typeface="Arial"/>
                <a:cs typeface="Arial"/>
              </a:rPr>
              <a:t>a cargo </a:t>
            </a:r>
            <a:r>
              <a:rPr dirty="0" sz="1100" spc="-5">
                <a:latin typeface="Arial"/>
                <a:cs typeface="Arial"/>
              </a:rPr>
              <a:t>del ICETEX,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través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la  Oficina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Relaciones Internacionales,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10">
                <a:latin typeface="Arial"/>
                <a:cs typeface="Arial"/>
              </a:rPr>
              <a:t>hará </a:t>
            </a:r>
            <a:r>
              <a:rPr dirty="0" sz="1100" spc="-5">
                <a:latin typeface="Arial"/>
                <a:cs typeface="Arial"/>
              </a:rPr>
              <a:t>acompañamiento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1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experiencia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los  </a:t>
            </a:r>
            <a:r>
              <a:rPr dirty="0" sz="1100">
                <a:latin typeface="Arial"/>
                <a:cs typeface="Arial"/>
              </a:rPr>
              <a:t>becarios y </a:t>
            </a:r>
            <a:r>
              <a:rPr dirty="0" sz="1100" spc="-5">
                <a:latin typeface="Arial"/>
                <a:cs typeface="Arial"/>
              </a:rPr>
              <a:t>efectuará </a:t>
            </a:r>
            <a:r>
              <a:rPr dirty="0" sz="1100">
                <a:latin typeface="Arial"/>
                <a:cs typeface="Arial"/>
              </a:rPr>
              <a:t>de forma </a:t>
            </a:r>
            <a:r>
              <a:rPr dirty="0" sz="1100" spc="-5">
                <a:latin typeface="Arial"/>
                <a:cs typeface="Arial"/>
              </a:rPr>
              <a:t>oportuna las transferencias 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pagos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estos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compromisos.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245745" indent="-233679">
              <a:lnSpc>
                <a:spcPct val="100000"/>
              </a:lnSpc>
              <a:buAutoNum type="arabicPeriod" startAt="16"/>
              <a:tabLst>
                <a:tab pos="246379" algn="l"/>
              </a:tabLst>
            </a:pPr>
            <a:r>
              <a:rPr dirty="0" sz="1100" spc="-5" b="1">
                <a:latin typeface="Arial"/>
                <a:cs typeface="Arial"/>
              </a:rPr>
              <a:t>INFORMACIÓN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ADICIONAL: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260"/>
              </a:lnSpc>
              <a:spcBef>
                <a:spcPts val="5"/>
              </a:spcBef>
            </a:pPr>
            <a:r>
              <a:rPr dirty="0" sz="1100">
                <a:latin typeface="Arial"/>
                <a:cs typeface="Arial"/>
              </a:rPr>
              <a:t>Para </a:t>
            </a:r>
            <a:r>
              <a:rPr dirty="0" sz="1100" spc="-5">
                <a:latin typeface="Arial"/>
                <a:cs typeface="Arial"/>
              </a:rPr>
              <a:t>información adicional, </a:t>
            </a:r>
            <a:r>
              <a:rPr dirty="0" sz="1100">
                <a:latin typeface="Arial"/>
                <a:cs typeface="Arial"/>
              </a:rPr>
              <a:t>se debe </a:t>
            </a:r>
            <a:r>
              <a:rPr dirty="0" sz="1100" spc="-5">
                <a:latin typeface="Arial"/>
                <a:cs typeface="Arial"/>
              </a:rPr>
              <a:t>contactar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la Oficina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Relaciones Internacionales </a:t>
            </a:r>
            <a:r>
              <a:rPr dirty="0" sz="1100">
                <a:latin typeface="Arial"/>
                <a:cs typeface="Arial"/>
              </a:rPr>
              <a:t>de  </a:t>
            </a:r>
            <a:r>
              <a:rPr dirty="0" sz="1100" spc="-5">
                <a:latin typeface="Arial"/>
                <a:cs typeface="Arial"/>
              </a:rPr>
              <a:t>ICETEX. correo: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u="sng" sz="11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4"/>
              </a:rPr>
              <a:t>vqueruz@icetex.gov.co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latin typeface="Arial"/>
                <a:cs typeface="Arial"/>
              </a:rPr>
              <a:t>Bogotá, noviembre </a:t>
            </a:r>
            <a:r>
              <a:rPr dirty="0" sz="1100">
                <a:latin typeface="Arial"/>
                <a:cs typeface="Arial"/>
              </a:rPr>
              <a:t>12 </a:t>
            </a:r>
            <a:r>
              <a:rPr dirty="0" sz="1100" spc="-10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2019.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5344" y="4092066"/>
            <a:ext cx="5628005" cy="5156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290"/>
              </a:lnSpc>
              <a:spcBef>
                <a:spcPts val="105"/>
              </a:spcBef>
            </a:pPr>
            <a:r>
              <a:rPr dirty="0" sz="1100" b="1">
                <a:latin typeface="Arial"/>
                <a:cs typeface="Arial"/>
              </a:rPr>
              <a:t>OFICINA </a:t>
            </a:r>
            <a:r>
              <a:rPr dirty="0" sz="1100" spc="-5" b="1">
                <a:latin typeface="Arial"/>
                <a:cs typeface="Arial"/>
              </a:rPr>
              <a:t>DE RELACIONES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INTERNACIONALES</a:t>
            </a:r>
            <a:endParaRPr sz="1100">
              <a:latin typeface="Arial"/>
              <a:cs typeface="Arial"/>
            </a:endParaRPr>
          </a:p>
          <a:p>
            <a:pPr algn="ctr" marL="12700" marR="5080">
              <a:lnSpc>
                <a:spcPts val="1270"/>
              </a:lnSpc>
              <a:spcBef>
                <a:spcPts val="50"/>
              </a:spcBef>
            </a:pPr>
            <a:r>
              <a:rPr dirty="0" sz="1100" spc="-5" b="1">
                <a:latin typeface="Arial"/>
                <a:cs typeface="Arial"/>
              </a:rPr>
              <a:t>INSTITUTO COLOMBIANO DE CRÉDITO EDUCATIVO </a:t>
            </a:r>
            <a:r>
              <a:rPr dirty="0" sz="1100" b="1">
                <a:latin typeface="Arial"/>
                <a:cs typeface="Arial"/>
              </a:rPr>
              <a:t>Y </a:t>
            </a:r>
            <a:r>
              <a:rPr dirty="0" sz="1100" spc="-5" b="1">
                <a:latin typeface="Arial"/>
                <a:cs typeface="Arial"/>
              </a:rPr>
              <a:t>ESTUDIOS TÉCNICOS </a:t>
            </a:r>
            <a:r>
              <a:rPr dirty="0" sz="1100" b="1">
                <a:latin typeface="Arial"/>
                <a:cs typeface="Arial"/>
              </a:rPr>
              <a:t>EN EL  </a:t>
            </a:r>
            <a:r>
              <a:rPr dirty="0" sz="1100" spc="-5" b="1">
                <a:latin typeface="Arial"/>
                <a:cs typeface="Arial"/>
              </a:rPr>
              <a:t>EXTERIOR-ICETEX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881" y="9296095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4135" y="475390"/>
            <a:ext cx="1882804" cy="31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1915" y="9248299"/>
            <a:ext cx="6590577" cy="500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33666" y="4601083"/>
            <a:ext cx="180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alibri Light"/>
                <a:cs typeface="Calibri Light"/>
              </a:rPr>
              <a:t>2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8288" y="1039113"/>
            <a:ext cx="5768975" cy="292544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160"/>
              </a:spcBef>
            </a:pPr>
            <a:r>
              <a:rPr dirty="0" sz="1100" spc="-5">
                <a:latin typeface="Arial"/>
                <a:cs typeface="Arial"/>
              </a:rPr>
              <a:t>En consideración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que las becas </a:t>
            </a:r>
            <a:r>
              <a:rPr dirty="0" sz="1100">
                <a:latin typeface="Arial"/>
                <a:cs typeface="Arial"/>
              </a:rPr>
              <a:t>se otorgan </a:t>
            </a:r>
            <a:r>
              <a:rPr dirty="0" sz="1100" spc="-5">
                <a:latin typeface="Arial"/>
                <a:cs typeface="Arial"/>
              </a:rPr>
              <a:t>anualmente, debido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las vigencias  </a:t>
            </a:r>
            <a:r>
              <a:rPr dirty="0" sz="1100">
                <a:latin typeface="Arial"/>
                <a:cs typeface="Arial"/>
              </a:rPr>
              <a:t>presupuestales </a:t>
            </a:r>
            <a:r>
              <a:rPr dirty="0" sz="1100" spc="-5">
                <a:latin typeface="Arial"/>
                <a:cs typeface="Arial"/>
              </a:rPr>
              <a:t>anuales del ICETEX, los becarios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5">
                <a:latin typeface="Arial"/>
                <a:cs typeface="Arial"/>
              </a:rPr>
              <a:t>cursen programas académicos  superiores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12 meses deberán solicitar prórroga al ICETEX </a:t>
            </a:r>
            <a:r>
              <a:rPr dirty="0" sz="1100">
                <a:latin typeface="Arial"/>
                <a:cs typeface="Arial"/>
              </a:rPr>
              <a:t>cada </a:t>
            </a:r>
            <a:r>
              <a:rPr dirty="0" sz="1100" spc="-5">
                <a:latin typeface="Arial"/>
                <a:cs typeface="Arial"/>
              </a:rPr>
              <a:t>año, para la continuidad  del </a:t>
            </a:r>
            <a:r>
              <a:rPr dirty="0" sz="1100">
                <a:latin typeface="Arial"/>
                <a:cs typeface="Arial"/>
              </a:rPr>
              <a:t>programa </a:t>
            </a:r>
            <a:r>
              <a:rPr dirty="0" sz="1100" spc="-5">
                <a:latin typeface="Arial"/>
                <a:cs typeface="Arial"/>
              </a:rPr>
              <a:t>de estudio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correspondiente.</a:t>
            </a:r>
            <a:endParaRPr sz="1100">
              <a:latin typeface="Arial"/>
              <a:cs typeface="Arial"/>
            </a:endParaRPr>
          </a:p>
          <a:p>
            <a:pPr algn="just" marL="12700" marR="11430">
              <a:lnSpc>
                <a:spcPts val="1260"/>
              </a:lnSpc>
              <a:spcBef>
                <a:spcPts val="40"/>
              </a:spcBef>
            </a:pPr>
            <a:r>
              <a:rPr dirty="0" sz="1100" spc="-5">
                <a:latin typeface="Arial"/>
                <a:cs typeface="Arial"/>
              </a:rPr>
              <a:t>La prórroga estará sujeta al cumplimiento de los requisitos establecidos por el ICETEX, entre  ellos: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ts val="1210"/>
              </a:lnSpc>
              <a:buFont typeface="Arial"/>
              <a:buAutoNum type="alphaLcParenR"/>
              <a:tabLst>
                <a:tab pos="469900" algn="l"/>
              </a:tabLst>
            </a:pPr>
            <a:r>
              <a:rPr dirty="0" sz="1100">
                <a:latin typeface="Arial"/>
                <a:cs typeface="Arial"/>
              </a:rPr>
              <a:t>Carta de </a:t>
            </a:r>
            <a:r>
              <a:rPr dirty="0" sz="1100" spc="-5">
                <a:latin typeface="Arial"/>
                <a:cs typeface="Arial"/>
              </a:rPr>
              <a:t>solicitud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prórroga.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ts val="1265"/>
              </a:lnSpc>
              <a:buFont typeface="Arial"/>
              <a:buAutoNum type="alphaLcParenR"/>
              <a:tabLst>
                <a:tab pos="469900" algn="l"/>
              </a:tabLst>
            </a:pPr>
            <a:r>
              <a:rPr dirty="0" sz="1100" spc="-5">
                <a:latin typeface="Arial"/>
                <a:cs typeface="Arial"/>
              </a:rPr>
              <a:t>Certificado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notas </a:t>
            </a:r>
            <a:r>
              <a:rPr dirty="0" sz="1100">
                <a:latin typeface="Arial"/>
                <a:cs typeface="Arial"/>
              </a:rPr>
              <a:t>con promedio </a:t>
            </a:r>
            <a:r>
              <a:rPr dirty="0" sz="1100" spc="-5">
                <a:latin typeface="Arial"/>
                <a:cs typeface="Arial"/>
              </a:rPr>
              <a:t>acumulado </a:t>
            </a:r>
            <a:r>
              <a:rPr dirty="0" sz="1100">
                <a:latin typeface="Arial"/>
                <a:cs typeface="Arial"/>
              </a:rPr>
              <a:t>del </a:t>
            </a:r>
            <a:r>
              <a:rPr dirty="0" sz="1100" spc="-5">
                <a:latin typeface="Arial"/>
                <a:cs typeface="Arial"/>
              </a:rPr>
              <a:t>programa. (como mínimo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4.0/5.0).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ts val="1265"/>
              </a:lnSpc>
              <a:buFont typeface="Arial"/>
              <a:buAutoNum type="alphaLcParenR"/>
              <a:tabLst>
                <a:tab pos="469900" algn="l"/>
              </a:tabLst>
            </a:pPr>
            <a:r>
              <a:rPr dirty="0" sz="1100" spc="-5">
                <a:latin typeface="Arial"/>
                <a:cs typeface="Arial"/>
              </a:rPr>
              <a:t>Informe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experiencia </a:t>
            </a:r>
            <a:r>
              <a:rPr dirty="0" sz="1100">
                <a:latin typeface="Arial"/>
                <a:cs typeface="Arial"/>
              </a:rPr>
              <a:t>firmado por el </a:t>
            </a:r>
            <a:r>
              <a:rPr dirty="0" sz="1100" spc="-5">
                <a:latin typeface="Arial"/>
                <a:cs typeface="Arial"/>
              </a:rPr>
              <a:t>tutor 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director </a:t>
            </a:r>
            <a:r>
              <a:rPr dirty="0" sz="1100">
                <a:latin typeface="Arial"/>
                <a:cs typeface="Arial"/>
              </a:rPr>
              <a:t>de programa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académico.</a:t>
            </a:r>
            <a:endParaRPr sz="1100">
              <a:latin typeface="Arial"/>
              <a:cs typeface="Arial"/>
            </a:endParaRPr>
          </a:p>
          <a:p>
            <a:pPr marL="469265" marR="109855" indent="-228600">
              <a:lnSpc>
                <a:spcPts val="1260"/>
              </a:lnSpc>
              <a:spcBef>
                <a:spcPts val="65"/>
              </a:spcBef>
              <a:buFont typeface="Arial"/>
              <a:buAutoNum type="alphaLcParenR"/>
              <a:tabLst>
                <a:tab pos="469900" algn="l"/>
              </a:tabLst>
            </a:pPr>
            <a:r>
              <a:rPr dirty="0" sz="1100" spc="-5">
                <a:latin typeface="Arial"/>
                <a:cs typeface="Arial"/>
              </a:rPr>
              <a:t>Certificado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la Universidad </a:t>
            </a:r>
            <a:r>
              <a:rPr dirty="0" sz="1100">
                <a:latin typeface="Arial"/>
                <a:cs typeface="Arial"/>
              </a:rPr>
              <a:t>en el </a:t>
            </a:r>
            <a:r>
              <a:rPr dirty="0" sz="1100" spc="-5">
                <a:latin typeface="Arial"/>
                <a:cs typeface="Arial"/>
              </a:rPr>
              <a:t>cual conste </a:t>
            </a:r>
            <a:r>
              <a:rPr dirty="0" sz="110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matrícula </a:t>
            </a:r>
            <a:r>
              <a:rPr dirty="0" sz="1100">
                <a:latin typeface="Arial"/>
                <a:cs typeface="Arial"/>
              </a:rPr>
              <a:t>vigente y </a:t>
            </a:r>
            <a:r>
              <a:rPr dirty="0" sz="1100" spc="-5">
                <a:latin typeface="Arial"/>
                <a:cs typeface="Arial"/>
              </a:rPr>
              <a:t>la duración del  programa académico 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curso.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4. </a:t>
            </a:r>
            <a:r>
              <a:rPr dirty="0" sz="1100" spc="-40" b="1">
                <a:latin typeface="Arial"/>
                <a:cs typeface="Arial"/>
              </a:rPr>
              <a:t>COBERTURA </a:t>
            </a:r>
            <a:r>
              <a:rPr dirty="0" sz="1100" b="1">
                <a:latin typeface="Arial"/>
                <a:cs typeface="Arial"/>
              </a:rPr>
              <a:t>O </a:t>
            </a:r>
            <a:r>
              <a:rPr dirty="0" sz="1100" spc="-40" b="1">
                <a:latin typeface="Arial"/>
                <a:cs typeface="Arial"/>
              </a:rPr>
              <a:t>BENEFICIOS </a:t>
            </a:r>
            <a:r>
              <a:rPr dirty="0" sz="1100" spc="-20" b="1">
                <a:latin typeface="Arial"/>
                <a:cs typeface="Arial"/>
              </a:rPr>
              <a:t>DE </a:t>
            </a:r>
            <a:r>
              <a:rPr dirty="0" sz="1100" spc="-15" b="1">
                <a:latin typeface="Arial"/>
                <a:cs typeface="Arial"/>
              </a:rPr>
              <a:t>LA </a:t>
            </a:r>
            <a:r>
              <a:rPr dirty="0" sz="1100" spc="-30" b="1">
                <a:latin typeface="Arial"/>
                <a:cs typeface="Arial"/>
              </a:rPr>
              <a:t>BECA</a:t>
            </a:r>
            <a:r>
              <a:rPr dirty="0" sz="1100" spc="-185" b="1">
                <a:latin typeface="Arial"/>
                <a:cs typeface="Arial"/>
              </a:rPr>
              <a:t> </a:t>
            </a:r>
            <a:r>
              <a:rPr dirty="0" sz="1100" spc="-40" b="1">
                <a:latin typeface="Arial"/>
                <a:cs typeface="Arial"/>
              </a:rPr>
              <a:t>COLOMBIA: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241300">
              <a:lnSpc>
                <a:spcPts val="1290"/>
              </a:lnSpc>
            </a:pPr>
            <a:r>
              <a:rPr dirty="0" sz="1100" spc="-5" b="1">
                <a:latin typeface="Arial"/>
                <a:cs typeface="Arial"/>
              </a:rPr>
              <a:t>a)</a:t>
            </a:r>
            <a:r>
              <a:rPr dirty="0" sz="1100" spc="204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Matrícula:</a:t>
            </a:r>
            <a:endParaRPr sz="1100">
              <a:latin typeface="Arial"/>
              <a:cs typeface="Arial"/>
            </a:endParaRPr>
          </a:p>
          <a:p>
            <a:pPr algn="just" marL="12700" marR="10795">
              <a:lnSpc>
                <a:spcPct val="95900"/>
              </a:lnSpc>
              <a:spcBef>
                <a:spcPts val="25"/>
              </a:spcBef>
            </a:pPr>
            <a:r>
              <a:rPr dirty="0" sz="1100" spc="-5">
                <a:latin typeface="Arial"/>
                <a:cs typeface="Arial"/>
              </a:rPr>
              <a:t>Cobertura del 100% de </a:t>
            </a:r>
            <a:r>
              <a:rPr dirty="0" sz="1100" spc="-1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totalidad de estos costos </a:t>
            </a:r>
            <a:r>
              <a:rPr dirty="0" sz="1100" spc="5">
                <a:latin typeface="Arial"/>
                <a:cs typeface="Arial"/>
              </a:rPr>
              <a:t>académicos </a:t>
            </a:r>
            <a:r>
              <a:rPr dirty="0" sz="1100" spc="-5">
                <a:latin typeface="Arial"/>
                <a:cs typeface="Arial"/>
              </a:rPr>
              <a:t>otorgado por la institución  de educación superior colombiana (sólo para los programas académicos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10">
                <a:latin typeface="Arial"/>
                <a:cs typeface="Arial"/>
              </a:rPr>
              <a:t>se </a:t>
            </a:r>
            <a:r>
              <a:rPr dirty="0" sz="1100" spc="-5">
                <a:latin typeface="Arial"/>
                <a:cs typeface="Arial"/>
              </a:rPr>
              <a:t>encuentran  </a:t>
            </a:r>
            <a:r>
              <a:rPr dirty="0" sz="1100">
                <a:latin typeface="Arial"/>
                <a:cs typeface="Arial"/>
              </a:rPr>
              <a:t>dentro </a:t>
            </a:r>
            <a:r>
              <a:rPr dirty="0" sz="1100" spc="-5">
                <a:latin typeface="Arial"/>
                <a:cs typeface="Arial"/>
              </a:rPr>
              <a:t>del catálogo </a:t>
            </a:r>
            <a:r>
              <a:rPr dirty="0" sz="1100">
                <a:latin typeface="Arial"/>
                <a:cs typeface="Arial"/>
              </a:rPr>
              <a:t>de oferta </a:t>
            </a:r>
            <a:r>
              <a:rPr dirty="0" sz="1100" spc="-5">
                <a:latin typeface="Arial"/>
                <a:cs typeface="Arial"/>
              </a:rPr>
              <a:t>académica, publicado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la convocatoria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2020).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8288" y="4102734"/>
            <a:ext cx="5765800" cy="8356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41300">
              <a:lnSpc>
                <a:spcPts val="1290"/>
              </a:lnSpc>
              <a:spcBef>
                <a:spcPts val="105"/>
              </a:spcBef>
            </a:pPr>
            <a:r>
              <a:rPr dirty="0" sz="1100" spc="-5" b="1">
                <a:latin typeface="Arial"/>
                <a:cs typeface="Arial"/>
              </a:rPr>
              <a:t>b) </a:t>
            </a:r>
            <a:r>
              <a:rPr dirty="0" sz="1100" b="1">
                <a:latin typeface="Arial"/>
                <a:cs typeface="Arial"/>
              </a:rPr>
              <a:t>Póliza de </a:t>
            </a:r>
            <a:r>
              <a:rPr dirty="0" sz="1100" spc="-5" b="1">
                <a:latin typeface="Arial"/>
                <a:cs typeface="Arial"/>
              </a:rPr>
              <a:t>Salud/Seguro</a:t>
            </a:r>
            <a:r>
              <a:rPr dirty="0" sz="1100" spc="-17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médico:</a:t>
            </a:r>
            <a:endParaRPr sz="1100">
              <a:latin typeface="Arial"/>
              <a:cs typeface="Arial"/>
            </a:endParaRPr>
          </a:p>
          <a:p>
            <a:pPr algn="just" marL="12700" marR="5080">
              <a:lnSpc>
                <a:spcPct val="95800"/>
              </a:lnSpc>
              <a:spcBef>
                <a:spcPts val="25"/>
              </a:spcBef>
            </a:pPr>
            <a:r>
              <a:rPr dirty="0" sz="1100" spc="-5">
                <a:latin typeface="Arial"/>
                <a:cs typeface="Arial"/>
              </a:rPr>
              <a:t>Asistencia médica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hospitalaria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Colombia que incluye repatriación en caso de invalidez  </a:t>
            </a:r>
            <a:r>
              <a:rPr dirty="0" sz="1100">
                <a:latin typeface="Arial"/>
                <a:cs typeface="Arial"/>
              </a:rPr>
              <a:t>o muerte. </a:t>
            </a:r>
            <a:r>
              <a:rPr dirty="0" sz="1100" spc="-5">
                <a:latin typeface="Arial"/>
                <a:cs typeface="Arial"/>
              </a:rPr>
              <a:t>Esta asistencia sólo </a:t>
            </a:r>
            <a:r>
              <a:rPr dirty="0" sz="1100">
                <a:latin typeface="Arial"/>
                <a:cs typeface="Arial"/>
              </a:rPr>
              <a:t>se cubre </a:t>
            </a:r>
            <a:r>
              <a:rPr dirty="0" sz="1100" spc="-5">
                <a:latin typeface="Arial"/>
                <a:cs typeface="Arial"/>
              </a:rPr>
              <a:t>durante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periodo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estudios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Colombia </a:t>
            </a:r>
            <a:r>
              <a:rPr dirty="0" sz="1100">
                <a:latin typeface="Arial"/>
                <a:cs typeface="Arial"/>
              </a:rPr>
              <a:t>y  solamente al </a:t>
            </a:r>
            <a:r>
              <a:rPr dirty="0" sz="1100" spc="-5">
                <a:latin typeface="Arial"/>
                <a:cs typeface="Arial"/>
              </a:rPr>
              <a:t>becario, </a:t>
            </a:r>
            <a:r>
              <a:rPr dirty="0" sz="1100">
                <a:latin typeface="Arial"/>
                <a:cs typeface="Arial"/>
              </a:rPr>
              <a:t>no es </a:t>
            </a:r>
            <a:r>
              <a:rPr dirty="0" sz="1100" spc="-5">
                <a:latin typeface="Arial"/>
                <a:cs typeface="Arial"/>
              </a:rPr>
              <a:t>extensible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familiares. </a:t>
            </a:r>
            <a:r>
              <a:rPr dirty="0" sz="1100">
                <a:latin typeface="Arial"/>
                <a:cs typeface="Arial"/>
              </a:rPr>
              <a:t>Los </a:t>
            </a:r>
            <a:r>
              <a:rPr dirty="0" sz="1100" spc="-5">
                <a:latin typeface="Arial"/>
                <a:cs typeface="Arial"/>
              </a:rPr>
              <a:t>becarios </a:t>
            </a:r>
            <a:r>
              <a:rPr dirty="0" sz="1100">
                <a:latin typeface="Arial"/>
                <a:cs typeface="Arial"/>
              </a:rPr>
              <a:t>deben </a:t>
            </a:r>
            <a:r>
              <a:rPr dirty="0" sz="1100" spc="-5">
                <a:latin typeface="Arial"/>
                <a:cs typeface="Arial"/>
              </a:rPr>
              <a:t>asumir los costos </a:t>
            </a:r>
            <a:r>
              <a:rPr dirty="0" sz="1100">
                <a:latin typeface="Arial"/>
                <a:cs typeface="Arial"/>
              </a:rPr>
              <a:t>de  </a:t>
            </a:r>
            <a:r>
              <a:rPr dirty="0" sz="1100" spc="-5">
                <a:latin typeface="Arial"/>
                <a:cs typeface="Arial"/>
              </a:rPr>
              <a:t>los </a:t>
            </a:r>
            <a:r>
              <a:rPr dirty="0" sz="1100">
                <a:latin typeface="Arial"/>
                <a:cs typeface="Arial"/>
              </a:rPr>
              <a:t>medicamentos </a:t>
            </a:r>
            <a:r>
              <a:rPr dirty="0" sz="1100" spc="-5">
                <a:latin typeface="Arial"/>
                <a:cs typeface="Arial"/>
              </a:rPr>
              <a:t>recetados </a:t>
            </a:r>
            <a:r>
              <a:rPr dirty="0" sz="1100">
                <a:latin typeface="Arial"/>
                <a:cs typeface="Arial"/>
              </a:rPr>
              <a:t>y una </a:t>
            </a:r>
            <a:r>
              <a:rPr dirty="0" sz="1100" spc="-5">
                <a:latin typeface="Arial"/>
                <a:cs typeface="Arial"/>
              </a:rPr>
              <a:t>cuota moderadora por los </a:t>
            </a:r>
            <a:r>
              <a:rPr dirty="0" sz="1100">
                <a:latin typeface="Arial"/>
                <a:cs typeface="Arial"/>
              </a:rPr>
              <a:t>exámenes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médicos.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8288" y="5087238"/>
            <a:ext cx="6000750" cy="40792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469265" indent="-228600">
              <a:lnSpc>
                <a:spcPct val="100000"/>
              </a:lnSpc>
              <a:spcBef>
                <a:spcPts val="105"/>
              </a:spcBef>
              <a:buAutoNum type="alphaLcParenR" startAt="3"/>
              <a:tabLst>
                <a:tab pos="469900" algn="l"/>
              </a:tabLst>
            </a:pPr>
            <a:r>
              <a:rPr dirty="0" sz="1100" b="1">
                <a:latin typeface="Arial"/>
                <a:cs typeface="Arial"/>
              </a:rPr>
              <a:t>Visa de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cortesía:</a:t>
            </a:r>
            <a:endParaRPr sz="1100">
              <a:latin typeface="Arial"/>
              <a:cs typeface="Arial"/>
            </a:endParaRPr>
          </a:p>
          <a:p>
            <a:pPr algn="just" marL="12700" marR="7620">
              <a:lnSpc>
                <a:spcPct val="95800"/>
              </a:lnSpc>
              <a:spcBef>
                <a:spcPts val="75"/>
              </a:spcBef>
            </a:pPr>
            <a:r>
              <a:rPr dirty="0" sz="1100" spc="-5">
                <a:latin typeface="Arial"/>
                <a:cs typeface="Arial"/>
              </a:rPr>
              <a:t>El ICETEX remitirá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cada </a:t>
            </a:r>
            <a:r>
              <a:rPr dirty="0" sz="1100">
                <a:latin typeface="Arial"/>
                <a:cs typeface="Arial"/>
              </a:rPr>
              <a:t>becario una </a:t>
            </a:r>
            <a:r>
              <a:rPr dirty="0" sz="1100" spc="-5">
                <a:latin typeface="Arial"/>
                <a:cs typeface="Arial"/>
              </a:rPr>
              <a:t>carta para la solicitud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10">
                <a:latin typeface="Arial"/>
                <a:cs typeface="Arial"/>
              </a:rPr>
              <a:t>línea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la visa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cortesía tipo  </a:t>
            </a:r>
            <a:r>
              <a:rPr dirty="0" sz="1100">
                <a:latin typeface="Arial"/>
                <a:cs typeface="Arial"/>
              </a:rPr>
              <a:t>“V”, que </a:t>
            </a:r>
            <a:r>
              <a:rPr dirty="0" sz="1100" spc="-5">
                <a:latin typeface="Arial"/>
                <a:cs typeface="Arial"/>
              </a:rPr>
              <a:t>otorgará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Ministerio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Relaciones Exteriores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Colombia durante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periodo </a:t>
            </a:r>
            <a:r>
              <a:rPr dirty="0" sz="1100" spc="-15">
                <a:latin typeface="Arial"/>
                <a:cs typeface="Arial"/>
              </a:rPr>
              <a:t>de  </a:t>
            </a:r>
            <a:r>
              <a:rPr dirty="0" sz="1100">
                <a:latin typeface="Arial"/>
                <a:cs typeface="Arial"/>
              </a:rPr>
              <a:t>estudios. Esta </a:t>
            </a:r>
            <a:r>
              <a:rPr dirty="0" sz="1100" spc="-5">
                <a:latin typeface="Arial"/>
                <a:cs typeface="Arial"/>
              </a:rPr>
              <a:t>visa 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-5">
                <a:latin typeface="Arial"/>
                <a:cs typeface="Arial"/>
              </a:rPr>
              <a:t>solamente para </a:t>
            </a:r>
            <a:r>
              <a:rPr dirty="0" sz="1100">
                <a:latin typeface="Arial"/>
                <a:cs typeface="Arial"/>
              </a:rPr>
              <a:t>el becario. </a:t>
            </a:r>
            <a:r>
              <a:rPr dirty="0" sz="1100" spc="-5">
                <a:latin typeface="Arial"/>
                <a:cs typeface="Arial"/>
              </a:rPr>
              <a:t>En </a:t>
            </a:r>
            <a:r>
              <a:rPr dirty="0" sz="1100">
                <a:latin typeface="Arial"/>
                <a:cs typeface="Arial"/>
              </a:rPr>
              <a:t>caso de </a:t>
            </a:r>
            <a:r>
              <a:rPr dirty="0" sz="1100" spc="-5">
                <a:latin typeface="Arial"/>
                <a:cs typeface="Arial"/>
              </a:rPr>
              <a:t>requerir visa </a:t>
            </a:r>
            <a:r>
              <a:rPr dirty="0" sz="1100">
                <a:latin typeface="Arial"/>
                <a:cs typeface="Arial"/>
              </a:rPr>
              <a:t>para familiares, </a:t>
            </a:r>
            <a:r>
              <a:rPr dirty="0" sz="1100" spc="-5">
                <a:latin typeface="Arial"/>
                <a:cs typeface="Arial"/>
              </a:rPr>
              <a:t>estos  deben solicitar </a:t>
            </a:r>
            <a:r>
              <a:rPr dirty="0" sz="1100">
                <a:latin typeface="Arial"/>
                <a:cs typeface="Arial"/>
              </a:rPr>
              <a:t>una </a:t>
            </a:r>
            <a:r>
              <a:rPr dirty="0" sz="1100" spc="-5">
                <a:latin typeface="Arial"/>
                <a:cs typeface="Arial"/>
              </a:rPr>
              <a:t>visa </a:t>
            </a:r>
            <a:r>
              <a:rPr dirty="0" sz="1100">
                <a:latin typeface="Arial"/>
                <a:cs typeface="Arial"/>
              </a:rPr>
              <a:t>por su </a:t>
            </a:r>
            <a:r>
              <a:rPr dirty="0" sz="1100" spc="-5">
                <a:latin typeface="Arial"/>
                <a:cs typeface="Arial"/>
              </a:rPr>
              <a:t>parte.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469265" indent="-228600">
              <a:lnSpc>
                <a:spcPts val="1290"/>
              </a:lnSpc>
              <a:spcBef>
                <a:spcPts val="5"/>
              </a:spcBef>
              <a:buAutoNum type="alphaLcParenR" startAt="4"/>
              <a:tabLst>
                <a:tab pos="469900" algn="l"/>
              </a:tabLst>
            </a:pPr>
            <a:r>
              <a:rPr dirty="0" sz="1100" spc="-5" b="1">
                <a:latin typeface="Arial"/>
                <a:cs typeface="Arial"/>
              </a:rPr>
              <a:t>Estipendio/Sostenimiento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mensual:</a:t>
            </a:r>
            <a:endParaRPr sz="1100">
              <a:latin typeface="Arial"/>
              <a:cs typeface="Arial"/>
            </a:endParaRPr>
          </a:p>
          <a:p>
            <a:pPr algn="just" marL="12700" marR="5080">
              <a:lnSpc>
                <a:spcPct val="96100"/>
              </a:lnSpc>
              <a:spcBef>
                <a:spcPts val="20"/>
              </a:spcBef>
            </a:pPr>
            <a:r>
              <a:rPr dirty="0" sz="1100" spc="-5">
                <a:latin typeface="Arial"/>
                <a:cs typeface="Arial"/>
              </a:rPr>
              <a:t>El ICETEX apoyará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cada </a:t>
            </a:r>
            <a:r>
              <a:rPr dirty="0" sz="1100">
                <a:latin typeface="Arial"/>
                <a:cs typeface="Arial"/>
              </a:rPr>
              <a:t>becario </a:t>
            </a:r>
            <a:r>
              <a:rPr dirty="0" sz="1100" spc="-5">
                <a:latin typeface="Arial"/>
                <a:cs typeface="Arial"/>
              </a:rPr>
              <a:t>extranjero con </a:t>
            </a:r>
            <a:r>
              <a:rPr dirty="0" sz="1100">
                <a:latin typeface="Arial"/>
                <a:cs typeface="Arial"/>
              </a:rPr>
              <a:t>un </a:t>
            </a:r>
            <a:r>
              <a:rPr dirty="0" sz="1100" spc="-5">
                <a:latin typeface="Arial"/>
                <a:cs typeface="Arial"/>
              </a:rPr>
              <a:t>sostenimiento mensual </a:t>
            </a:r>
            <a:r>
              <a:rPr dirty="0" sz="1100">
                <a:latin typeface="Arial"/>
                <a:cs typeface="Arial"/>
              </a:rPr>
              <a:t>por un </a:t>
            </a:r>
            <a:r>
              <a:rPr dirty="0" sz="1100" spc="-5">
                <a:latin typeface="Arial"/>
                <a:cs typeface="Arial"/>
              </a:rPr>
              <a:t>valor </a:t>
            </a:r>
            <a:r>
              <a:rPr dirty="0" sz="1100">
                <a:latin typeface="Arial"/>
                <a:cs typeface="Arial"/>
              </a:rPr>
              <a:t>de tres  </a:t>
            </a:r>
            <a:r>
              <a:rPr dirty="0" sz="1100" spc="-5">
                <a:latin typeface="Arial"/>
                <a:cs typeface="Arial"/>
              </a:rPr>
              <a:t>salarios mínimos mensuales legales vigentes, para </a:t>
            </a:r>
            <a:r>
              <a:rPr dirty="0" sz="1100">
                <a:latin typeface="Arial"/>
                <a:cs typeface="Arial"/>
              </a:rPr>
              <a:t>el año 2019 </a:t>
            </a:r>
            <a:r>
              <a:rPr dirty="0" sz="1100" spc="-5">
                <a:latin typeface="Arial"/>
                <a:cs typeface="Arial"/>
              </a:rPr>
              <a:t>equivalente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$2.484.348. En  </a:t>
            </a:r>
            <a:r>
              <a:rPr dirty="0" sz="1100">
                <a:latin typeface="Arial"/>
                <a:cs typeface="Arial"/>
              </a:rPr>
              <a:t>2020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hará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ajuste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según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aumento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del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salario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mínimo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decretado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por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Ministerio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Trabajo 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5">
                <a:latin typeface="Arial"/>
                <a:cs typeface="Arial"/>
              </a:rPr>
              <a:t> Colombia.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469265" indent="-228600">
              <a:lnSpc>
                <a:spcPts val="1295"/>
              </a:lnSpc>
              <a:buAutoNum type="alphaLcParenR" startAt="5"/>
              <a:tabLst>
                <a:tab pos="469900" algn="l"/>
              </a:tabLst>
            </a:pPr>
            <a:r>
              <a:rPr dirty="0" sz="1100" b="1">
                <a:latin typeface="Arial"/>
                <a:cs typeface="Arial"/>
              </a:rPr>
              <a:t>Gastos de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instalación:</a:t>
            </a:r>
            <a:endParaRPr sz="1100">
              <a:latin typeface="Arial"/>
              <a:cs typeface="Arial"/>
            </a:endParaRPr>
          </a:p>
          <a:p>
            <a:pPr algn="just" marL="12700" marR="10795">
              <a:lnSpc>
                <a:spcPts val="1260"/>
              </a:lnSpc>
              <a:spcBef>
                <a:spcPts val="65"/>
              </a:spcBef>
            </a:pPr>
            <a:r>
              <a:rPr dirty="0" sz="1100" spc="-5">
                <a:latin typeface="Arial"/>
                <a:cs typeface="Arial"/>
              </a:rPr>
              <a:t>El ICETEX apoyará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cada becario </a:t>
            </a:r>
            <a:r>
              <a:rPr dirty="0" sz="1100">
                <a:latin typeface="Arial"/>
                <a:cs typeface="Arial"/>
              </a:rPr>
              <a:t>con un </a:t>
            </a:r>
            <a:r>
              <a:rPr dirty="0" sz="1100" spc="-5">
                <a:latin typeface="Arial"/>
                <a:cs typeface="Arial"/>
              </a:rPr>
              <a:t>valor para </a:t>
            </a:r>
            <a:r>
              <a:rPr dirty="0" sz="1100">
                <a:latin typeface="Arial"/>
                <a:cs typeface="Arial"/>
              </a:rPr>
              <a:t>gastos de </a:t>
            </a:r>
            <a:r>
              <a:rPr dirty="0" sz="1100" spc="-5">
                <a:latin typeface="Arial"/>
                <a:cs typeface="Arial"/>
              </a:rPr>
              <a:t>instalación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Colombia, </a:t>
            </a:r>
            <a:r>
              <a:rPr dirty="0" sz="1100" spc="-10">
                <a:latin typeface="Arial"/>
                <a:cs typeface="Arial"/>
              </a:rPr>
              <a:t>por  </a:t>
            </a:r>
            <a:r>
              <a:rPr dirty="0" sz="1100" spc="-5">
                <a:latin typeface="Arial"/>
                <a:cs typeface="Arial"/>
              </a:rPr>
              <a:t>única vez </a:t>
            </a:r>
            <a:r>
              <a:rPr dirty="0" sz="1100">
                <a:latin typeface="Arial"/>
                <a:cs typeface="Arial"/>
              </a:rPr>
              <a:t>en el </a:t>
            </a:r>
            <a:r>
              <a:rPr dirty="0" sz="1100" spc="-5">
                <a:latin typeface="Arial"/>
                <a:cs typeface="Arial"/>
              </a:rPr>
              <a:t>periodo </a:t>
            </a:r>
            <a:r>
              <a:rPr dirty="0" sz="1100" spc="-10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estudios.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469265" indent="-228600">
              <a:lnSpc>
                <a:spcPts val="1290"/>
              </a:lnSpc>
              <a:buAutoNum type="alphaLcParenR" startAt="6"/>
              <a:tabLst>
                <a:tab pos="469900" algn="l"/>
              </a:tabLst>
            </a:pPr>
            <a:r>
              <a:rPr dirty="0" sz="1100" b="1">
                <a:latin typeface="Arial"/>
                <a:cs typeface="Arial"/>
              </a:rPr>
              <a:t>Gastos de </a:t>
            </a:r>
            <a:r>
              <a:rPr dirty="0" sz="1100" spc="-5" b="1">
                <a:latin typeface="Arial"/>
                <a:cs typeface="Arial"/>
              </a:rPr>
              <a:t>libros </a:t>
            </a:r>
            <a:r>
              <a:rPr dirty="0" sz="1100" b="1">
                <a:latin typeface="Arial"/>
                <a:cs typeface="Arial"/>
              </a:rPr>
              <a:t>y</a:t>
            </a:r>
            <a:r>
              <a:rPr dirty="0" sz="1100" spc="-4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materiales:</a:t>
            </a:r>
            <a:endParaRPr sz="1100">
              <a:latin typeface="Arial"/>
              <a:cs typeface="Arial"/>
            </a:endParaRPr>
          </a:p>
          <a:p>
            <a:pPr algn="just" marL="12700" marR="6350">
              <a:lnSpc>
                <a:spcPct val="95900"/>
              </a:lnSpc>
              <a:spcBef>
                <a:spcPts val="25"/>
              </a:spcBef>
            </a:pPr>
            <a:r>
              <a:rPr dirty="0" sz="1100">
                <a:latin typeface="Arial"/>
                <a:cs typeface="Arial"/>
              </a:rPr>
              <a:t>Por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cada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año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estudios,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ICETEX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apoyará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cada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becario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con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un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valor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para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libros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materiales,  los </a:t>
            </a:r>
            <a:r>
              <a:rPr dirty="0" sz="1100">
                <a:latin typeface="Arial"/>
                <a:cs typeface="Arial"/>
              </a:rPr>
              <a:t>becarios de </a:t>
            </a:r>
            <a:r>
              <a:rPr dirty="0" sz="1100" spc="-5">
                <a:latin typeface="Arial"/>
                <a:cs typeface="Arial"/>
              </a:rPr>
              <a:t>especialización recibirán </a:t>
            </a:r>
            <a:r>
              <a:rPr dirty="0" sz="1100">
                <a:latin typeface="Arial"/>
                <a:cs typeface="Arial"/>
              </a:rPr>
              <a:t>un </a:t>
            </a:r>
            <a:r>
              <a:rPr dirty="0" sz="1100" spc="-5">
                <a:latin typeface="Arial"/>
                <a:cs typeface="Arial"/>
              </a:rPr>
              <a:t>solo apoyo, los </a:t>
            </a:r>
            <a:r>
              <a:rPr dirty="0" sz="1100">
                <a:latin typeface="Arial"/>
                <a:cs typeface="Arial"/>
              </a:rPr>
              <a:t>becarios de </a:t>
            </a:r>
            <a:r>
              <a:rPr dirty="0" sz="1100" spc="-5">
                <a:latin typeface="Arial"/>
                <a:cs typeface="Arial"/>
              </a:rPr>
              <a:t>maestría recibirán </a:t>
            </a:r>
            <a:r>
              <a:rPr dirty="0" sz="1100">
                <a:latin typeface="Arial"/>
                <a:cs typeface="Arial"/>
              </a:rPr>
              <a:t>hasta  dos </a:t>
            </a:r>
            <a:r>
              <a:rPr dirty="0" sz="1100" spc="-5">
                <a:latin typeface="Arial"/>
                <a:cs typeface="Arial"/>
              </a:rPr>
              <a:t>apoyos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los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doctorado entre tres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cuatro </a:t>
            </a:r>
            <a:r>
              <a:rPr dirty="0" sz="1100">
                <a:latin typeface="Arial"/>
                <a:cs typeface="Arial"/>
              </a:rPr>
              <a:t>según el tiempo de su </a:t>
            </a:r>
            <a:r>
              <a:rPr dirty="0" sz="1100" spc="-5">
                <a:latin typeface="Arial"/>
                <a:cs typeface="Arial"/>
              </a:rPr>
              <a:t>doctorado.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469265" indent="-228600">
              <a:lnSpc>
                <a:spcPts val="1290"/>
              </a:lnSpc>
              <a:buAutoNum type="alphaLcParenR" startAt="7"/>
              <a:tabLst>
                <a:tab pos="469900" algn="l"/>
              </a:tabLst>
            </a:pPr>
            <a:r>
              <a:rPr dirty="0" sz="1100" spc="-5" b="1">
                <a:latin typeface="Arial"/>
                <a:cs typeface="Arial"/>
              </a:rPr>
              <a:t>Imprevistos:</a:t>
            </a:r>
            <a:endParaRPr sz="1100">
              <a:latin typeface="Arial"/>
              <a:cs typeface="Arial"/>
            </a:endParaRPr>
          </a:p>
          <a:p>
            <a:pPr algn="just" marL="12700" marR="6985">
              <a:lnSpc>
                <a:spcPct val="95900"/>
              </a:lnSpc>
              <a:spcBef>
                <a:spcPts val="25"/>
              </a:spcBef>
            </a:pPr>
            <a:r>
              <a:rPr dirty="0" sz="1100">
                <a:latin typeface="Arial"/>
                <a:cs typeface="Arial"/>
              </a:rPr>
              <a:t>Este </a:t>
            </a:r>
            <a:r>
              <a:rPr dirty="0" sz="1100" spc="-5">
                <a:latin typeface="Arial"/>
                <a:cs typeface="Arial"/>
              </a:rPr>
              <a:t>valor solo 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5">
                <a:latin typeface="Arial"/>
                <a:cs typeface="Arial"/>
              </a:rPr>
              <a:t>cancelará </a:t>
            </a:r>
            <a:r>
              <a:rPr dirty="0" sz="1100">
                <a:latin typeface="Arial"/>
                <a:cs typeface="Arial"/>
              </a:rPr>
              <a:t>una </a:t>
            </a:r>
            <a:r>
              <a:rPr dirty="0" sz="1100" spc="-5">
                <a:latin typeface="Arial"/>
                <a:cs typeface="Arial"/>
              </a:rPr>
              <a:t>vez durante </a:t>
            </a:r>
            <a:r>
              <a:rPr dirty="0" sz="1100">
                <a:latin typeface="Arial"/>
                <a:cs typeface="Arial"/>
              </a:rPr>
              <a:t>todo el </a:t>
            </a:r>
            <a:r>
              <a:rPr dirty="0" sz="1100" spc="-5">
                <a:latin typeface="Arial"/>
                <a:cs typeface="Arial"/>
              </a:rPr>
              <a:t>programa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estudios </a:t>
            </a:r>
            <a:r>
              <a:rPr dirty="0" sz="1100">
                <a:latin typeface="Arial"/>
                <a:cs typeface="Arial"/>
              </a:rPr>
              <a:t>y debe </a:t>
            </a:r>
            <a:r>
              <a:rPr dirty="0" sz="1100" spc="-5">
                <a:latin typeface="Arial"/>
                <a:cs typeface="Arial"/>
              </a:rPr>
              <a:t>ser </a:t>
            </a:r>
            <a:r>
              <a:rPr dirty="0" sz="1100">
                <a:latin typeface="Arial"/>
                <a:cs typeface="Arial"/>
              </a:rPr>
              <a:t>aprobado  por el </a:t>
            </a:r>
            <a:r>
              <a:rPr dirty="0" sz="1100" spc="-10">
                <a:latin typeface="Arial"/>
                <a:cs typeface="Arial"/>
              </a:rPr>
              <a:t>ICETEX </a:t>
            </a:r>
            <a:r>
              <a:rPr dirty="0" sz="1100">
                <a:latin typeface="Arial"/>
                <a:cs typeface="Arial"/>
              </a:rPr>
              <a:t>cuando el becario </a:t>
            </a:r>
            <a:r>
              <a:rPr dirty="0" sz="1100" spc="-5">
                <a:latin typeface="Arial"/>
                <a:cs typeface="Arial"/>
              </a:rPr>
              <a:t>sufra </a:t>
            </a:r>
            <a:r>
              <a:rPr dirty="0" sz="1100">
                <a:latin typeface="Arial"/>
                <a:cs typeface="Arial"/>
              </a:rPr>
              <a:t>un </a:t>
            </a:r>
            <a:r>
              <a:rPr dirty="0" sz="1100" spc="-5">
                <a:latin typeface="Arial"/>
                <a:cs typeface="Arial"/>
              </a:rPr>
              <a:t>percance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fuerza mayor, </a:t>
            </a:r>
            <a:r>
              <a:rPr dirty="0" sz="1100">
                <a:latin typeface="Arial"/>
                <a:cs typeface="Arial"/>
              </a:rPr>
              <a:t>será </a:t>
            </a:r>
            <a:r>
              <a:rPr dirty="0" sz="1100" spc="-5">
                <a:latin typeface="Arial"/>
                <a:cs typeface="Arial"/>
              </a:rPr>
              <a:t>necesario anexar  </a:t>
            </a:r>
            <a:r>
              <a:rPr dirty="0" sz="1100">
                <a:latin typeface="Arial"/>
                <a:cs typeface="Arial"/>
              </a:rPr>
              <a:t>soportes.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881" y="9296095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4135" y="475390"/>
            <a:ext cx="1882804" cy="31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1915" y="9248299"/>
            <a:ext cx="6590577" cy="500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33666" y="4601083"/>
            <a:ext cx="180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alibri Light"/>
                <a:cs typeface="Calibri Light"/>
              </a:rPr>
              <a:t>3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6888" y="1200658"/>
            <a:ext cx="5535930" cy="3245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5. REQUISITOS </a:t>
            </a:r>
            <a:r>
              <a:rPr dirty="0" sz="1100" spc="5" b="1">
                <a:latin typeface="Arial"/>
                <a:cs typeface="Arial"/>
              </a:rPr>
              <a:t>PARA </a:t>
            </a:r>
            <a:r>
              <a:rPr dirty="0" sz="1100" spc="15" b="1">
                <a:latin typeface="Arial"/>
                <a:cs typeface="Arial"/>
              </a:rPr>
              <a:t>LA </a:t>
            </a:r>
            <a:r>
              <a:rPr dirty="0" sz="1100" spc="5" b="1">
                <a:latin typeface="Arial"/>
                <a:cs typeface="Arial"/>
              </a:rPr>
              <a:t>APLICACIÓN </a:t>
            </a:r>
            <a:r>
              <a:rPr dirty="0" sz="1100" b="1">
                <a:latin typeface="Arial"/>
                <a:cs typeface="Arial"/>
              </a:rPr>
              <a:t>A </a:t>
            </a:r>
            <a:r>
              <a:rPr dirty="0" sz="1100" spc="15" b="1">
                <a:latin typeface="Arial"/>
                <a:cs typeface="Arial"/>
              </a:rPr>
              <a:t>LA</a:t>
            </a:r>
            <a:r>
              <a:rPr dirty="0" sz="1100" spc="70" b="1">
                <a:latin typeface="Arial"/>
                <a:cs typeface="Arial"/>
              </a:rPr>
              <a:t> </a:t>
            </a:r>
            <a:r>
              <a:rPr dirty="0" sz="1100" spc="10" b="1">
                <a:latin typeface="Arial"/>
                <a:cs typeface="Arial"/>
              </a:rPr>
              <a:t>CONVOCATORIA: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240665" indent="-228600">
              <a:lnSpc>
                <a:spcPts val="1295"/>
              </a:lnSpc>
              <a:spcBef>
                <a:spcPts val="5"/>
              </a:spcBef>
              <a:buFont typeface="Arial"/>
              <a:buAutoNum type="alphaLcParenR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Ser ciudadano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extranjero</a:t>
            </a:r>
            <a:endParaRPr sz="1100">
              <a:latin typeface="Arial"/>
              <a:cs typeface="Arial"/>
            </a:endParaRPr>
          </a:p>
          <a:p>
            <a:pPr marL="240665" indent="-228600">
              <a:lnSpc>
                <a:spcPts val="1265"/>
              </a:lnSpc>
              <a:buFont typeface="Arial"/>
              <a:buAutoNum type="alphaLcParenR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No tener nacionalidad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colombiana.</a:t>
            </a:r>
            <a:endParaRPr sz="1100">
              <a:latin typeface="Arial"/>
              <a:cs typeface="Arial"/>
            </a:endParaRPr>
          </a:p>
          <a:p>
            <a:pPr marL="240665" indent="-228600">
              <a:lnSpc>
                <a:spcPts val="1265"/>
              </a:lnSpc>
              <a:buFont typeface="Arial"/>
              <a:buAutoNum type="alphaLcParenR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No estar residiendo 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haber iniciado estudios de posgrado en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Colombia.</a:t>
            </a:r>
            <a:endParaRPr sz="1100">
              <a:latin typeface="Arial"/>
              <a:cs typeface="Arial"/>
            </a:endParaRPr>
          </a:p>
          <a:p>
            <a:pPr marL="240665" marR="488315" indent="-228600">
              <a:lnSpc>
                <a:spcPts val="1260"/>
              </a:lnSpc>
              <a:spcBef>
                <a:spcPts val="65"/>
              </a:spcBef>
              <a:buFont typeface="Arial"/>
              <a:buAutoNum type="alphaLcParenR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haber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sido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beneficiario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del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mismo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programa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Beca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Colombia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cualquier  programa </a:t>
            </a:r>
            <a:r>
              <a:rPr dirty="0" sz="1100">
                <a:latin typeface="Arial"/>
                <a:cs typeface="Arial"/>
              </a:rPr>
              <a:t>de becas para </a:t>
            </a:r>
            <a:r>
              <a:rPr dirty="0" sz="1100" spc="-5">
                <a:latin typeface="Arial"/>
                <a:cs typeface="Arial"/>
              </a:rPr>
              <a:t>extranjeros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ICETEX.</a:t>
            </a:r>
            <a:endParaRPr sz="1100">
              <a:latin typeface="Arial"/>
              <a:cs typeface="Arial"/>
            </a:endParaRPr>
          </a:p>
          <a:p>
            <a:pPr marL="240665" indent="-228600">
              <a:lnSpc>
                <a:spcPts val="1210"/>
              </a:lnSpc>
              <a:buFont typeface="Arial"/>
              <a:buAutoNum type="alphaLcParenR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No </a:t>
            </a:r>
            <a:r>
              <a:rPr dirty="0" sz="1100">
                <a:latin typeface="Arial"/>
                <a:cs typeface="Arial"/>
              </a:rPr>
              <a:t>ser </a:t>
            </a:r>
            <a:r>
              <a:rPr dirty="0" sz="1100" spc="-5">
                <a:latin typeface="Arial"/>
                <a:cs typeface="Arial"/>
              </a:rPr>
              <a:t>mayor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50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años.</a:t>
            </a:r>
            <a:endParaRPr sz="1100">
              <a:latin typeface="Arial"/>
              <a:cs typeface="Arial"/>
            </a:endParaRPr>
          </a:p>
          <a:p>
            <a:pPr algn="just" marL="240665" marR="5080" indent="-228600">
              <a:lnSpc>
                <a:spcPct val="95800"/>
              </a:lnSpc>
              <a:spcBef>
                <a:spcPts val="25"/>
              </a:spcBef>
              <a:buFont typeface="Arial"/>
              <a:buAutoNum type="alphaLcParenR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Tener </a:t>
            </a:r>
            <a:r>
              <a:rPr dirty="0" sz="1100">
                <a:latin typeface="Arial"/>
                <a:cs typeface="Arial"/>
              </a:rPr>
              <a:t>un </a:t>
            </a:r>
            <a:r>
              <a:rPr dirty="0" sz="1100" spc="-5">
                <a:latin typeface="Arial"/>
                <a:cs typeface="Arial"/>
              </a:rPr>
              <a:t>promedio general acumulado </a:t>
            </a:r>
            <a:r>
              <a:rPr dirty="0" sz="1100">
                <a:latin typeface="Arial"/>
                <a:cs typeface="Arial"/>
              </a:rPr>
              <a:t>de 4.0 </a:t>
            </a:r>
            <a:r>
              <a:rPr dirty="0" sz="1100" spc="-5">
                <a:latin typeface="Arial"/>
                <a:cs typeface="Arial"/>
              </a:rPr>
              <a:t>sobre 5.0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pregrado </a:t>
            </a:r>
            <a:r>
              <a:rPr dirty="0" sz="1100" spc="-10">
                <a:latin typeface="Arial"/>
                <a:cs typeface="Arial"/>
              </a:rPr>
              <a:t>para </a:t>
            </a:r>
            <a:r>
              <a:rPr dirty="0" sz="1100" spc="-5">
                <a:latin typeface="Arial"/>
                <a:cs typeface="Arial"/>
              </a:rPr>
              <a:t>aplicar la  convocatoria. </a:t>
            </a:r>
            <a:r>
              <a:rPr dirty="0" sz="1100">
                <a:latin typeface="Arial"/>
                <a:cs typeface="Arial"/>
              </a:rPr>
              <a:t>Según </a:t>
            </a:r>
            <a:r>
              <a:rPr dirty="0" sz="1100" spc="-5">
                <a:latin typeface="Arial"/>
                <a:cs typeface="Arial"/>
              </a:rPr>
              <a:t>la escala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calificaciones </a:t>
            </a:r>
            <a:r>
              <a:rPr dirty="0" sz="1100">
                <a:latin typeface="Arial"/>
                <a:cs typeface="Arial"/>
              </a:rPr>
              <a:t>de cada </a:t>
            </a:r>
            <a:r>
              <a:rPr dirty="0" sz="1100" spc="-5">
                <a:latin typeface="Arial"/>
                <a:cs typeface="Arial"/>
              </a:rPr>
              <a:t>país, la nota </a:t>
            </a:r>
            <a:r>
              <a:rPr dirty="0" sz="1100">
                <a:latin typeface="Arial"/>
                <a:cs typeface="Arial"/>
              </a:rPr>
              <a:t>debe ser  </a:t>
            </a:r>
            <a:r>
              <a:rPr dirty="0" sz="1100" spc="-5">
                <a:latin typeface="Arial"/>
                <a:cs typeface="Arial"/>
              </a:rPr>
              <a:t>equivalente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4.0 como mínimo </a:t>
            </a:r>
            <a:r>
              <a:rPr dirty="0" sz="1100">
                <a:latin typeface="Arial"/>
                <a:cs typeface="Arial"/>
              </a:rPr>
              <a:t>para </a:t>
            </a:r>
            <a:r>
              <a:rPr dirty="0" sz="1100" spc="-5">
                <a:latin typeface="Arial"/>
                <a:cs typeface="Arial"/>
              </a:rPr>
              <a:t>la escala colombiana. </a:t>
            </a:r>
            <a:r>
              <a:rPr dirty="0" sz="1100">
                <a:latin typeface="Arial"/>
                <a:cs typeface="Arial"/>
              </a:rPr>
              <a:t>*No es </a:t>
            </a:r>
            <a:r>
              <a:rPr dirty="0" sz="1100" spc="-5">
                <a:latin typeface="Arial"/>
                <a:cs typeface="Arial"/>
              </a:rPr>
              <a:t>válido presentar  </a:t>
            </a:r>
            <a:r>
              <a:rPr dirty="0" sz="1100">
                <a:latin typeface="Arial"/>
                <a:cs typeface="Arial"/>
              </a:rPr>
              <a:t>promedio de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posgrados.</a:t>
            </a:r>
            <a:endParaRPr sz="1100">
              <a:latin typeface="Arial"/>
              <a:cs typeface="Arial"/>
            </a:endParaRPr>
          </a:p>
          <a:p>
            <a:pPr algn="just" marL="240665" marR="456565" indent="-228600">
              <a:lnSpc>
                <a:spcPts val="1260"/>
              </a:lnSpc>
              <a:spcBef>
                <a:spcPts val="50"/>
              </a:spcBef>
              <a:buFont typeface="Arial"/>
              <a:buAutoNum type="alphaLcParenR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Contar </a:t>
            </a:r>
            <a:r>
              <a:rPr dirty="0" sz="1100">
                <a:latin typeface="Arial"/>
                <a:cs typeface="Arial"/>
              </a:rPr>
              <a:t>con un </a:t>
            </a:r>
            <a:r>
              <a:rPr dirty="0" sz="1100" spc="-5">
                <a:latin typeface="Arial"/>
                <a:cs typeface="Arial"/>
              </a:rPr>
              <a:t>título </a:t>
            </a:r>
            <a:r>
              <a:rPr dirty="0" sz="1100">
                <a:latin typeface="Arial"/>
                <a:cs typeface="Arial"/>
              </a:rPr>
              <a:t>profesional, de pregrado o de </a:t>
            </a:r>
            <a:r>
              <a:rPr dirty="0" sz="1100" spc="-5">
                <a:latin typeface="Arial"/>
                <a:cs typeface="Arial"/>
              </a:rPr>
              <a:t>licenciatura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cualquier  </a:t>
            </a:r>
            <a:r>
              <a:rPr dirty="0" sz="1100">
                <a:latin typeface="Arial"/>
                <a:cs typeface="Arial"/>
              </a:rPr>
              <a:t>área </a:t>
            </a:r>
            <a:r>
              <a:rPr dirty="0" sz="1100" spc="-5">
                <a:latin typeface="Arial"/>
                <a:cs typeface="Arial"/>
              </a:rPr>
              <a:t>del conocimiento.</a:t>
            </a:r>
            <a:endParaRPr sz="1100">
              <a:latin typeface="Arial"/>
              <a:cs typeface="Arial"/>
            </a:endParaRPr>
          </a:p>
          <a:p>
            <a:pPr algn="just" marL="240665" indent="-228600">
              <a:lnSpc>
                <a:spcPts val="1205"/>
              </a:lnSpc>
              <a:buFont typeface="Arial"/>
              <a:buAutoNum type="alphaLcParenR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Tener dominio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idioma </a:t>
            </a:r>
            <a:r>
              <a:rPr dirty="0" sz="1100">
                <a:latin typeface="Arial"/>
                <a:cs typeface="Arial"/>
              </a:rPr>
              <a:t>español </a:t>
            </a:r>
            <a:r>
              <a:rPr dirty="0" sz="1100" spc="-5">
                <a:latin typeface="Arial"/>
                <a:cs typeface="Arial"/>
              </a:rPr>
              <a:t>mínimo </a:t>
            </a:r>
            <a:r>
              <a:rPr dirty="0" sz="1100">
                <a:latin typeface="Arial"/>
                <a:cs typeface="Arial"/>
              </a:rPr>
              <a:t>de B2. </a:t>
            </a:r>
            <a:r>
              <a:rPr dirty="0" sz="1100" spc="-5">
                <a:latin typeface="Arial"/>
                <a:cs typeface="Arial"/>
              </a:rPr>
              <a:t>Si </a:t>
            </a:r>
            <a:r>
              <a:rPr dirty="0" sz="1100">
                <a:latin typeface="Arial"/>
                <a:cs typeface="Arial"/>
              </a:rPr>
              <a:t>el español no es la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lengua</a:t>
            </a:r>
            <a:endParaRPr sz="1100">
              <a:latin typeface="Arial"/>
              <a:cs typeface="Arial"/>
            </a:endParaRPr>
          </a:p>
          <a:p>
            <a:pPr algn="just" marL="240665">
              <a:lnSpc>
                <a:spcPts val="1265"/>
              </a:lnSpc>
            </a:pPr>
            <a:r>
              <a:rPr dirty="0" sz="1100" spc="-5">
                <a:latin typeface="Arial"/>
                <a:cs typeface="Arial"/>
              </a:rPr>
              <a:t>nativa </a:t>
            </a:r>
            <a:r>
              <a:rPr dirty="0" sz="1100">
                <a:latin typeface="Arial"/>
                <a:cs typeface="Arial"/>
              </a:rPr>
              <a:t>del becario, </a:t>
            </a:r>
            <a:r>
              <a:rPr dirty="0" sz="1100" spc="-5">
                <a:latin typeface="Arial"/>
                <a:cs typeface="Arial"/>
              </a:rPr>
              <a:t>deberá presentar </a:t>
            </a:r>
            <a:r>
              <a:rPr dirty="0" sz="1100">
                <a:latin typeface="Arial"/>
                <a:cs typeface="Arial"/>
              </a:rPr>
              <a:t>un </a:t>
            </a:r>
            <a:r>
              <a:rPr dirty="0" sz="1100" spc="-5">
                <a:latin typeface="Arial"/>
                <a:cs typeface="Arial"/>
              </a:rPr>
              <a:t>examen DELE </a:t>
            </a:r>
            <a:r>
              <a:rPr dirty="0" sz="1100">
                <a:latin typeface="Arial"/>
                <a:cs typeface="Arial"/>
              </a:rPr>
              <a:t>o SIELE con </a:t>
            </a:r>
            <a:r>
              <a:rPr dirty="0" sz="1100" spc="-5">
                <a:latin typeface="Arial"/>
                <a:cs typeface="Arial"/>
              </a:rPr>
              <a:t>nivel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B2.</a:t>
            </a:r>
            <a:endParaRPr sz="1100">
              <a:latin typeface="Arial"/>
              <a:cs typeface="Arial"/>
            </a:endParaRPr>
          </a:p>
          <a:p>
            <a:pPr algn="just" marL="240665" marR="454659" indent="-228600">
              <a:lnSpc>
                <a:spcPct val="95900"/>
              </a:lnSpc>
              <a:spcBef>
                <a:spcPts val="20"/>
              </a:spcBef>
            </a:pPr>
            <a:r>
              <a:rPr dirty="0" sz="1100" b="1">
                <a:latin typeface="Arial"/>
                <a:cs typeface="Arial"/>
              </a:rPr>
              <a:t>i) </a:t>
            </a:r>
            <a:r>
              <a:rPr dirty="0" sz="1100" spc="-5">
                <a:latin typeface="Arial"/>
                <a:cs typeface="Arial"/>
              </a:rPr>
              <a:t>Tener admisión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por lo </a:t>
            </a:r>
            <a:r>
              <a:rPr dirty="0" sz="1100">
                <a:latin typeface="Arial"/>
                <a:cs typeface="Arial"/>
              </a:rPr>
              <a:t>menos uno o </a:t>
            </a:r>
            <a:r>
              <a:rPr dirty="0" sz="1100" spc="-5">
                <a:latin typeface="Arial"/>
                <a:cs typeface="Arial"/>
              </a:rPr>
              <a:t>hasta </a:t>
            </a:r>
            <a:r>
              <a:rPr dirty="0" sz="1100">
                <a:latin typeface="Arial"/>
                <a:cs typeface="Arial"/>
              </a:rPr>
              <a:t>tres </a:t>
            </a:r>
            <a:r>
              <a:rPr dirty="0" sz="1100" spc="-5">
                <a:latin typeface="Arial"/>
                <a:cs typeface="Arial"/>
              </a:rPr>
              <a:t>programas </a:t>
            </a:r>
            <a:r>
              <a:rPr dirty="0" sz="1100">
                <a:latin typeface="Arial"/>
                <a:cs typeface="Arial"/>
              </a:rPr>
              <a:t>de posgrado que  se </a:t>
            </a:r>
            <a:r>
              <a:rPr dirty="0" sz="1100" spc="-5">
                <a:latin typeface="Arial"/>
                <a:cs typeface="Arial"/>
              </a:rPr>
              <a:t>encuentran </a:t>
            </a:r>
            <a:r>
              <a:rPr dirty="0" sz="1100">
                <a:latin typeface="Arial"/>
                <a:cs typeface="Arial"/>
              </a:rPr>
              <a:t>en el </a:t>
            </a:r>
            <a:r>
              <a:rPr dirty="0" sz="1100" spc="-5">
                <a:latin typeface="Arial"/>
                <a:cs typeface="Arial"/>
              </a:rPr>
              <a:t>Catálogo </a:t>
            </a:r>
            <a:r>
              <a:rPr dirty="0" sz="1100">
                <a:latin typeface="Arial"/>
                <a:cs typeface="Arial"/>
              </a:rPr>
              <a:t>de Oferta Académica 2020 </a:t>
            </a:r>
            <a:r>
              <a:rPr dirty="0" sz="1100" spc="-5">
                <a:latin typeface="Arial"/>
                <a:cs typeface="Arial"/>
              </a:rPr>
              <a:t>anexo </a:t>
            </a:r>
            <a:r>
              <a:rPr dirty="0" sz="1100">
                <a:latin typeface="Arial"/>
                <a:cs typeface="Arial"/>
              </a:rPr>
              <a:t>a esta  </a:t>
            </a:r>
            <a:r>
              <a:rPr dirty="0" sz="1100" spc="-5">
                <a:latin typeface="Arial"/>
                <a:cs typeface="Arial"/>
              </a:rPr>
              <a:t>convocatoria.</a:t>
            </a:r>
            <a:endParaRPr sz="1100">
              <a:latin typeface="Arial"/>
              <a:cs typeface="Arial"/>
            </a:endParaRPr>
          </a:p>
          <a:p>
            <a:pPr algn="just" marL="12700">
              <a:lnSpc>
                <a:spcPts val="1260"/>
              </a:lnSpc>
            </a:pPr>
            <a:r>
              <a:rPr dirty="0" sz="1100" spc="-5" b="1">
                <a:latin typeface="Arial"/>
                <a:cs typeface="Arial"/>
              </a:rPr>
              <a:t>j) </a:t>
            </a:r>
            <a:r>
              <a:rPr dirty="0" sz="1100" spc="-5">
                <a:latin typeface="Arial"/>
                <a:cs typeface="Arial"/>
              </a:rPr>
              <a:t>Contar </a:t>
            </a:r>
            <a:r>
              <a:rPr dirty="0" sz="1100">
                <a:latin typeface="Arial"/>
                <a:cs typeface="Arial"/>
              </a:rPr>
              <a:t>con buena </a:t>
            </a:r>
            <a:r>
              <a:rPr dirty="0" sz="1100" spc="-5">
                <a:latin typeface="Arial"/>
                <a:cs typeface="Arial"/>
              </a:rPr>
              <a:t>salud física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mental, certificada </a:t>
            </a:r>
            <a:r>
              <a:rPr dirty="0" sz="1100">
                <a:latin typeface="Arial"/>
                <a:cs typeface="Arial"/>
              </a:rPr>
              <a:t>por un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médico.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6888" y="4573651"/>
            <a:ext cx="152590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 b="1">
                <a:latin typeface="Arial"/>
                <a:cs typeface="Arial"/>
              </a:rPr>
              <a:t>6.</a:t>
            </a:r>
            <a:r>
              <a:rPr dirty="0" sz="1100" spc="2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OBSERVACIONES: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6888" y="4905882"/>
            <a:ext cx="5535295" cy="2129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240665" marR="5080" indent="-228600">
              <a:lnSpc>
                <a:spcPct val="95800"/>
              </a:lnSpc>
              <a:spcBef>
                <a:spcPts val="16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El </a:t>
            </a:r>
            <a:r>
              <a:rPr dirty="0" sz="1100">
                <a:latin typeface="Arial"/>
                <a:cs typeface="Arial"/>
              </a:rPr>
              <a:t>Catálogo de </a:t>
            </a:r>
            <a:r>
              <a:rPr dirty="0" sz="1100" spc="-5">
                <a:latin typeface="Arial"/>
                <a:cs typeface="Arial"/>
              </a:rPr>
              <a:t>oferta académica </a:t>
            </a:r>
            <a:r>
              <a:rPr dirty="0" sz="1100">
                <a:latin typeface="Arial"/>
                <a:cs typeface="Arial"/>
              </a:rPr>
              <a:t>2020-01 es un </a:t>
            </a:r>
            <a:r>
              <a:rPr dirty="0" sz="1100" spc="-5">
                <a:latin typeface="Arial"/>
                <a:cs typeface="Arial"/>
              </a:rPr>
              <a:t>consolidado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programas </a:t>
            </a:r>
            <a:r>
              <a:rPr dirty="0" sz="1100">
                <a:latin typeface="Arial"/>
                <a:cs typeface="Arial"/>
              </a:rPr>
              <a:t>que  ofrecen </a:t>
            </a:r>
            <a:r>
              <a:rPr dirty="0" sz="1100" spc="-5">
                <a:latin typeface="Arial"/>
                <a:cs typeface="Arial"/>
              </a:rPr>
              <a:t>las universidades 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instituciones </a:t>
            </a:r>
            <a:r>
              <a:rPr dirty="0" sz="1100" spc="-1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educación </a:t>
            </a:r>
            <a:r>
              <a:rPr dirty="0" sz="1100">
                <a:latin typeface="Arial"/>
                <a:cs typeface="Arial"/>
              </a:rPr>
              <a:t>colombianas que </a:t>
            </a:r>
            <a:r>
              <a:rPr dirty="0" sz="1100" spc="-5">
                <a:latin typeface="Arial"/>
                <a:cs typeface="Arial"/>
              </a:rPr>
              <a:t>hacen parte  del programa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reciprocidad </a:t>
            </a:r>
            <a:r>
              <a:rPr dirty="0" sz="1100">
                <a:latin typeface="Arial"/>
                <a:cs typeface="Arial"/>
              </a:rPr>
              <a:t>para </a:t>
            </a:r>
            <a:r>
              <a:rPr dirty="0" sz="1100" spc="-5">
                <a:latin typeface="Arial"/>
                <a:cs typeface="Arial"/>
              </a:rPr>
              <a:t>extranjeros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Colombia. En este </a:t>
            </a:r>
            <a:r>
              <a:rPr dirty="0" sz="1100">
                <a:latin typeface="Arial"/>
                <a:cs typeface="Arial"/>
              </a:rPr>
              <a:t>catálogo se  encuentran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cupos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por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cada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programa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que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ofrecen.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Para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los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casos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que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ofrece  </a:t>
            </a:r>
            <a:r>
              <a:rPr dirty="0" sz="1100">
                <a:latin typeface="Arial"/>
                <a:cs typeface="Arial"/>
              </a:rPr>
              <a:t>un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cupo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por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programa,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si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varios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candidatos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extranjeros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que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cumplen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con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los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requisitos  aplican </a:t>
            </a:r>
            <a:r>
              <a:rPr dirty="0" sz="1100">
                <a:latin typeface="Arial"/>
                <a:cs typeface="Arial"/>
              </a:rPr>
              <a:t>al </a:t>
            </a:r>
            <a:r>
              <a:rPr dirty="0" sz="1100" spc="-5">
                <a:latin typeface="Arial"/>
                <a:cs typeface="Arial"/>
              </a:rPr>
              <a:t>mismo programa, </a:t>
            </a:r>
            <a:r>
              <a:rPr dirty="0" sz="1100">
                <a:latin typeface="Arial"/>
                <a:cs typeface="Arial"/>
              </a:rPr>
              <a:t>el cupo </a:t>
            </a:r>
            <a:r>
              <a:rPr dirty="0" sz="1100" spc="-5">
                <a:latin typeface="Arial"/>
                <a:cs typeface="Arial"/>
              </a:rPr>
              <a:t>lo obtendrá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candidato </a:t>
            </a:r>
            <a:r>
              <a:rPr dirty="0" sz="1100">
                <a:latin typeface="Arial"/>
                <a:cs typeface="Arial"/>
              </a:rPr>
              <a:t>con </a:t>
            </a:r>
            <a:r>
              <a:rPr dirty="0" sz="1100" spc="-5">
                <a:latin typeface="Arial"/>
                <a:cs typeface="Arial"/>
              </a:rPr>
              <a:t>mayor </a:t>
            </a:r>
            <a:r>
              <a:rPr dirty="0" sz="1100" spc="5">
                <a:latin typeface="Arial"/>
                <a:cs typeface="Arial"/>
              </a:rPr>
              <a:t>puntaje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la  evaluación.</a:t>
            </a:r>
            <a:endParaRPr sz="1100">
              <a:latin typeface="Arial"/>
              <a:cs typeface="Arial"/>
            </a:endParaRPr>
          </a:p>
          <a:p>
            <a:pPr algn="just" marL="240665" marR="5080" indent="-228600">
              <a:lnSpc>
                <a:spcPct val="95600"/>
              </a:lnSpc>
              <a:spcBef>
                <a:spcPts val="8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candidato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extranjero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seleccionado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 podrá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cambiar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Programa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ni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Universidad,  </a:t>
            </a:r>
            <a:r>
              <a:rPr dirty="0" sz="1100">
                <a:latin typeface="Arial"/>
                <a:cs typeface="Arial"/>
              </a:rPr>
              <a:t>y se tomará </a:t>
            </a:r>
            <a:r>
              <a:rPr dirty="0" sz="1100" spc="-5">
                <a:latin typeface="Arial"/>
                <a:cs typeface="Arial"/>
              </a:rPr>
              <a:t>únicamente la carta de </a:t>
            </a:r>
            <a:r>
              <a:rPr dirty="0" sz="1100">
                <a:latin typeface="Arial"/>
                <a:cs typeface="Arial"/>
              </a:rPr>
              <a:t>admisión </a:t>
            </a:r>
            <a:r>
              <a:rPr dirty="0" sz="1100" spc="-5">
                <a:latin typeface="Arial"/>
                <a:cs typeface="Arial"/>
              </a:rPr>
              <a:t>definitiva </a:t>
            </a:r>
            <a:r>
              <a:rPr dirty="0" sz="1100">
                <a:latin typeface="Arial"/>
                <a:cs typeface="Arial"/>
              </a:rPr>
              <a:t>presentada dentro </a:t>
            </a:r>
            <a:r>
              <a:rPr dirty="0" sz="1100" spc="-5">
                <a:latin typeface="Arial"/>
                <a:cs typeface="Arial"/>
              </a:rPr>
              <a:t>de </a:t>
            </a:r>
            <a:r>
              <a:rPr dirty="0" sz="1100" spc="-10">
                <a:latin typeface="Arial"/>
                <a:cs typeface="Arial"/>
              </a:rPr>
              <a:t>la  </a:t>
            </a:r>
            <a:r>
              <a:rPr dirty="0" sz="1100" spc="-5">
                <a:latin typeface="Arial"/>
                <a:cs typeface="Arial"/>
              </a:rPr>
              <a:t>documentación recibida inicialmente por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10">
                <a:latin typeface="Arial"/>
                <a:cs typeface="Arial"/>
              </a:rPr>
              <a:t>ICETEX. </a:t>
            </a:r>
            <a:r>
              <a:rPr dirty="0" sz="1100" spc="-5">
                <a:latin typeface="Arial"/>
                <a:cs typeface="Arial"/>
              </a:rPr>
              <a:t>El candidato </a:t>
            </a:r>
            <a:r>
              <a:rPr dirty="0" sz="1100">
                <a:latin typeface="Arial"/>
                <a:cs typeface="Arial"/>
              </a:rPr>
              <a:t>puede </a:t>
            </a:r>
            <a:r>
              <a:rPr dirty="0" sz="1100" spc="-5">
                <a:latin typeface="Arial"/>
                <a:cs typeface="Arial"/>
              </a:rPr>
              <a:t>aplicar hasta  </a:t>
            </a:r>
            <a:r>
              <a:rPr dirty="0" sz="1100">
                <a:latin typeface="Arial"/>
                <a:cs typeface="Arial"/>
              </a:rPr>
              <a:t>a tres </a:t>
            </a:r>
            <a:r>
              <a:rPr dirty="0" sz="1100" spc="-5">
                <a:latin typeface="Arial"/>
                <a:cs typeface="Arial"/>
              </a:rPr>
              <a:t>programas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posgrado </a:t>
            </a:r>
            <a:r>
              <a:rPr dirty="0" sz="1100">
                <a:latin typeface="Arial"/>
                <a:cs typeface="Arial"/>
              </a:rPr>
              <a:t>que se </a:t>
            </a:r>
            <a:r>
              <a:rPr dirty="0" sz="1100" spc="-5">
                <a:latin typeface="Arial"/>
                <a:cs typeface="Arial"/>
              </a:rPr>
              <a:t>encuentren </a:t>
            </a:r>
            <a:r>
              <a:rPr dirty="0" sz="1100">
                <a:latin typeface="Arial"/>
                <a:cs typeface="Arial"/>
              </a:rPr>
              <a:t>en el </a:t>
            </a:r>
            <a:r>
              <a:rPr dirty="0" sz="1100" spc="-5">
                <a:latin typeface="Arial"/>
                <a:cs typeface="Arial"/>
              </a:rPr>
              <a:t>catálogo </a:t>
            </a:r>
            <a:r>
              <a:rPr dirty="0" sz="1100">
                <a:latin typeface="Arial"/>
                <a:cs typeface="Arial"/>
              </a:rPr>
              <a:t>y en </a:t>
            </a:r>
            <a:r>
              <a:rPr dirty="0" sz="1100" spc="-5">
                <a:latin typeface="Arial"/>
                <a:cs typeface="Arial"/>
              </a:rPr>
              <a:t>la carta </a:t>
            </a:r>
            <a:r>
              <a:rPr dirty="0" sz="1100" spc="-10">
                <a:latin typeface="Arial"/>
                <a:cs typeface="Arial"/>
              </a:rPr>
              <a:t>de  </a:t>
            </a:r>
            <a:r>
              <a:rPr dirty="0" sz="1100" spc="-5">
                <a:latin typeface="Arial"/>
                <a:cs typeface="Arial"/>
              </a:rPr>
              <a:t>motivación </a:t>
            </a:r>
            <a:r>
              <a:rPr dirty="0" sz="1100">
                <a:latin typeface="Arial"/>
                <a:cs typeface="Arial"/>
              </a:rPr>
              <a:t>debe </a:t>
            </a:r>
            <a:r>
              <a:rPr dirty="0" sz="1100" spc="-5">
                <a:latin typeface="Arial"/>
                <a:cs typeface="Arial"/>
              </a:rPr>
              <a:t>establecer la prioridad </a:t>
            </a:r>
            <a:r>
              <a:rPr dirty="0" sz="1100">
                <a:latin typeface="Arial"/>
                <a:cs typeface="Arial"/>
              </a:rPr>
              <a:t>de cada uno. Lo </a:t>
            </a:r>
            <a:r>
              <a:rPr dirty="0" sz="1100" spc="-5">
                <a:latin typeface="Arial"/>
                <a:cs typeface="Arial"/>
              </a:rPr>
              <a:t>anterior 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5">
                <a:latin typeface="Arial"/>
                <a:cs typeface="Arial"/>
              </a:rPr>
              <a:t>hace </a:t>
            </a:r>
            <a:r>
              <a:rPr dirty="0" sz="1100">
                <a:latin typeface="Arial"/>
                <a:cs typeface="Arial"/>
              </a:rPr>
              <a:t>con el fin</a:t>
            </a:r>
            <a:r>
              <a:rPr dirty="0" sz="1100" spc="-1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  que pueda tener </a:t>
            </a:r>
            <a:r>
              <a:rPr dirty="0" sz="1100" spc="-5">
                <a:latin typeface="Arial"/>
                <a:cs typeface="Arial"/>
              </a:rPr>
              <a:t>más opción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obtener </a:t>
            </a:r>
            <a:r>
              <a:rPr dirty="0" sz="1100">
                <a:latin typeface="Arial"/>
                <a:cs typeface="Arial"/>
              </a:rPr>
              <a:t>cupo en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convocatoria.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6888" y="7173848"/>
            <a:ext cx="5537200" cy="165735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240665" marR="8255" indent="-228600">
              <a:lnSpc>
                <a:spcPct val="95600"/>
              </a:lnSpc>
              <a:spcBef>
                <a:spcPts val="16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Es necesario aclarar </a:t>
            </a:r>
            <a:r>
              <a:rPr dirty="0" sz="1100">
                <a:latin typeface="Arial"/>
                <a:cs typeface="Arial"/>
              </a:rPr>
              <a:t>que el </a:t>
            </a:r>
            <a:r>
              <a:rPr dirty="0" sz="1100" spc="-5">
                <a:latin typeface="Arial"/>
                <a:cs typeface="Arial"/>
              </a:rPr>
              <a:t>candidato </a:t>
            </a:r>
            <a:r>
              <a:rPr dirty="0" sz="1100">
                <a:latin typeface="Arial"/>
                <a:cs typeface="Arial"/>
              </a:rPr>
              <a:t>debe </a:t>
            </a:r>
            <a:r>
              <a:rPr dirty="0" sz="1100" spc="-5">
                <a:latin typeface="Arial"/>
                <a:cs typeface="Arial"/>
              </a:rPr>
              <a:t>incurrir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los costos </a:t>
            </a:r>
            <a:r>
              <a:rPr dirty="0" sz="1100" spc="-1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admisión  establecidos por las instituciones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educación </a:t>
            </a:r>
            <a:r>
              <a:rPr dirty="0" sz="1100">
                <a:latin typeface="Arial"/>
                <a:cs typeface="Arial"/>
              </a:rPr>
              <a:t>superior colombianas a </a:t>
            </a:r>
            <a:r>
              <a:rPr dirty="0" sz="1100" spc="-5">
                <a:latin typeface="Arial"/>
                <a:cs typeface="Arial"/>
              </a:rPr>
              <a:t>las cuales  </a:t>
            </a:r>
            <a:r>
              <a:rPr dirty="0" sz="1100">
                <a:latin typeface="Arial"/>
                <a:cs typeface="Arial"/>
              </a:rPr>
              <a:t>desea</a:t>
            </a:r>
            <a:r>
              <a:rPr dirty="0" sz="1100" spc="-5">
                <a:latin typeface="Arial"/>
                <a:cs typeface="Arial"/>
              </a:rPr>
              <a:t> aplicar.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algn="just" marL="240665" marR="5080" indent="-228600">
              <a:lnSpc>
                <a:spcPts val="1260"/>
              </a:lnSpc>
              <a:buFont typeface="Symbol"/>
              <a:buChar char=""/>
              <a:tabLst>
                <a:tab pos="241300" algn="l"/>
              </a:tabLst>
            </a:pPr>
            <a:r>
              <a:rPr dirty="0" sz="1100" spc="-5">
                <a:latin typeface="Arial"/>
                <a:cs typeface="Arial"/>
              </a:rPr>
              <a:t>Cada candidato </a:t>
            </a:r>
            <a:r>
              <a:rPr dirty="0" sz="1100">
                <a:latin typeface="Arial"/>
                <a:cs typeface="Arial"/>
              </a:rPr>
              <a:t>debe </a:t>
            </a:r>
            <a:r>
              <a:rPr dirty="0" sz="1100" spc="-5">
                <a:latin typeface="Arial"/>
                <a:cs typeface="Arial"/>
              </a:rPr>
              <a:t>tramitar personalmente la admisión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los </a:t>
            </a:r>
            <a:r>
              <a:rPr dirty="0" sz="1100">
                <a:latin typeface="Arial"/>
                <a:cs typeface="Arial"/>
              </a:rPr>
              <a:t>programas de  posgrado </a:t>
            </a:r>
            <a:r>
              <a:rPr dirty="0" sz="1100" spc="-5">
                <a:latin typeface="Arial"/>
                <a:cs typeface="Arial"/>
              </a:rPr>
              <a:t>directamente </a:t>
            </a:r>
            <a:r>
              <a:rPr dirty="0" sz="1100">
                <a:latin typeface="Arial"/>
                <a:cs typeface="Arial"/>
              </a:rPr>
              <a:t>con </a:t>
            </a:r>
            <a:r>
              <a:rPr dirty="0" sz="1100" spc="-5">
                <a:latin typeface="Arial"/>
                <a:cs typeface="Arial"/>
              </a:rPr>
              <a:t>las instituciones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educación </a:t>
            </a:r>
            <a:r>
              <a:rPr dirty="0" sz="1100">
                <a:latin typeface="Arial"/>
                <a:cs typeface="Arial"/>
              </a:rPr>
              <a:t>superior o</a:t>
            </a:r>
            <a:r>
              <a:rPr dirty="0" sz="1100" spc="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universidades.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algn="just" marL="240665" marR="6350" indent="-228600">
              <a:lnSpc>
                <a:spcPts val="1260"/>
              </a:lnSpc>
              <a:spcBef>
                <a:spcPts val="5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>
                <a:latin typeface="Arial"/>
                <a:cs typeface="Arial"/>
              </a:rPr>
              <a:t>Todos </a:t>
            </a:r>
            <a:r>
              <a:rPr dirty="0" sz="1100" spc="-5">
                <a:latin typeface="Arial"/>
                <a:cs typeface="Arial"/>
              </a:rPr>
              <a:t>los documentos </a:t>
            </a:r>
            <a:r>
              <a:rPr dirty="0" sz="1100">
                <a:latin typeface="Arial"/>
                <a:cs typeface="Arial"/>
              </a:rPr>
              <a:t>deben </a:t>
            </a:r>
            <a:r>
              <a:rPr dirty="0" sz="1100" spc="-5">
                <a:latin typeface="Arial"/>
                <a:cs typeface="Arial"/>
              </a:rPr>
              <a:t>ser adjuntos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plataforma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postulación, </a:t>
            </a:r>
            <a:r>
              <a:rPr dirty="0" sz="1100">
                <a:latin typeface="Arial"/>
                <a:cs typeface="Arial"/>
              </a:rPr>
              <a:t>no se  </a:t>
            </a:r>
            <a:r>
              <a:rPr dirty="0" sz="1100" spc="-5">
                <a:latin typeface="Arial"/>
                <a:cs typeface="Arial"/>
              </a:rPr>
              <a:t>recibirán documentos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físico </a:t>
            </a:r>
            <a:r>
              <a:rPr dirty="0" sz="1100">
                <a:latin typeface="Arial"/>
                <a:cs typeface="Arial"/>
              </a:rPr>
              <a:t>por ningún </a:t>
            </a:r>
            <a:r>
              <a:rPr dirty="0" sz="1100" spc="-5">
                <a:latin typeface="Arial"/>
                <a:cs typeface="Arial"/>
              </a:rPr>
              <a:t>motivo </a:t>
            </a:r>
            <a:r>
              <a:rPr dirty="0" sz="1100">
                <a:latin typeface="Arial"/>
                <a:cs typeface="Arial"/>
              </a:rPr>
              <a:t>ni fuera </a:t>
            </a:r>
            <a:r>
              <a:rPr dirty="0" sz="1100" spc="-5">
                <a:latin typeface="Arial"/>
                <a:cs typeface="Arial"/>
              </a:rPr>
              <a:t>del plazo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2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convocatoria  </a:t>
            </a:r>
            <a:r>
              <a:rPr dirty="0" sz="1100">
                <a:latin typeface="Arial"/>
                <a:cs typeface="Arial"/>
              </a:rPr>
              <a:t>(hasta el 20 </a:t>
            </a:r>
            <a:r>
              <a:rPr dirty="0" sz="1100" spc="-1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diciembre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5">
                <a:latin typeface="Arial"/>
                <a:cs typeface="Arial"/>
              </a:rPr>
              <a:t> 2019).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881" y="9296095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4135" y="475390"/>
            <a:ext cx="1882804" cy="31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1915" y="9248299"/>
            <a:ext cx="6590577" cy="500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33666" y="4601083"/>
            <a:ext cx="180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alibri Light"/>
                <a:cs typeface="Calibri Light"/>
              </a:rPr>
              <a:t>4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6888" y="1039113"/>
            <a:ext cx="23012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7. DOCUMENTOS</a:t>
            </a:r>
            <a:r>
              <a:rPr dirty="0" sz="1100" spc="-8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SOLICITADOS: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08024" y="1382522"/>
          <a:ext cx="6187440" cy="7627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034"/>
                <a:gridCol w="943610"/>
                <a:gridCol w="3962400"/>
                <a:gridCol w="866139"/>
              </a:tblGrid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Documento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Detalle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Cantidad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16839" marR="109855" indent="-2540">
                        <a:lnSpc>
                          <a:spcPct val="95900"/>
                        </a:lnSpc>
                        <a:spcBef>
                          <a:spcPts val="5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Carta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  preadmisión</a:t>
                      </a:r>
                      <a:r>
                        <a:rPr dirty="0" sz="8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o  admisión 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definitiva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8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la  universidad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 marR="75565">
                        <a:lnSpc>
                          <a:spcPct val="958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La carta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preadmisión o admisión definitiva al programa académico debe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ser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expedida por la universidad colombiana a la cual aplicó el candidato  extranjero,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deberá especificar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las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fechas de inicio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finalización del  programa académico. El candidato puede presentar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una a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tres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cartas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debe establecer el orden de prioridad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cada programa académico en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el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ensayo.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Todas las cartas de admisión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deberán ser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para programas que  inicien en el primer semestre de 2020. No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aceptarán cartas de admisión  a programas que inicien en el segundo semestre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2020,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ni en años  posteriores.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5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 carta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como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 marL="120014" marR="113664">
                        <a:lnSpc>
                          <a:spcPct val="96100"/>
                        </a:lnSpc>
                        <a:spcBef>
                          <a:spcPts val="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mínimo,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3  cartas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como  máximo.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2.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7470" marR="71755" indent="-1270">
                        <a:lnSpc>
                          <a:spcPct val="95600"/>
                        </a:lnSpc>
                        <a:spcBef>
                          <a:spcPts val="715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Carta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Rec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spc="5" b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ac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ón 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Académica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08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7470" marR="73660">
                        <a:lnSpc>
                          <a:spcPts val="1030"/>
                        </a:lnSpc>
                        <a:spcBef>
                          <a:spcPts val="56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Esta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carta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debe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ser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emitida por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profesor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 la universidad donde cursó  sus estudios de pregrado. Esta carta debe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ser con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fecha del año 2019. No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recibirán cartas de años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anteriores.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0" marR="177800">
                        <a:lnSpc>
                          <a:spcPct val="956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 carta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mínimo,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máximo</a:t>
                      </a:r>
                      <a:r>
                        <a:rPr dirty="0" sz="9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cartas.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50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3.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22580" marR="74930" indent="-242570">
                        <a:lnSpc>
                          <a:spcPts val="910"/>
                        </a:lnSpc>
                        <a:spcBef>
                          <a:spcPts val="680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Examen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DELE</a:t>
                      </a:r>
                      <a:r>
                        <a:rPr dirty="0" sz="80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o  SIELE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6045" marR="105410" indent="2540">
                        <a:lnSpc>
                          <a:spcPct val="957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Presentar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el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certificado del examen de dominio del idioma español (DELE  o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SIELE),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el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cual debe tener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nivel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mínimo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B2 u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otro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certificado que  avale el nivel de idioma español (hablado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escrito). NOTA: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Este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documento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sólo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es requerido para los ciudadanos provenientes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países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hispanoparlantes. Si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el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candidato proviene de un país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NO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hispanohablante, pero tiene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título universitario de una institución en un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país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hispanohablante,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será necesario presentar el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DELE.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9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4.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30810" marR="126364">
                        <a:lnSpc>
                          <a:spcPct val="95800"/>
                        </a:lnSpc>
                        <a:spcBef>
                          <a:spcPts val="5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Certificado</a:t>
                      </a:r>
                      <a:r>
                        <a:rPr dirty="0" sz="8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  notas de  pregrado o 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licenciatura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8580" marR="66675">
                        <a:lnSpc>
                          <a:spcPct val="957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Documento que certifique los estudios de pregrado o licenciatura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en la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cual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debe acreditar un promedio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mínimo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 4 sobre 5 o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su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equivalente a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la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escala de notas colombiana.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necesario que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universidad donde cursó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sus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estudios certifique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escala de calificaciones donde conste la nota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mínima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aprobatoria,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con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el fin de poder establecer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comparativo con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el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sistema de calificación colombiano.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Este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documento podrá ser evaluado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en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español o en inglés,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si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su idioma original no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ninguno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estos dos, debe  adjuntar traducción oficial a español o a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inglés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31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5.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Ensayo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8430" marR="139065" indent="635">
                        <a:lnSpc>
                          <a:spcPct val="959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Ensayo académico de máximo dos (2) páginas que argumente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la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importancia de cursar su estudio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en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Colombia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el impacto que generará  para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su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desarrollo personal, profesional,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 la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aplicación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al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regreso a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su  país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 origen. Si el candidato aplica a varios programas, en el ensayo  debe establecer el orden de prioridad,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1 a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3.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5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6.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226695" marR="221615" indent="-1270">
                        <a:lnSpc>
                          <a:spcPct val="95600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Copia del 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sa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por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vigente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2710" marR="93980">
                        <a:lnSpc>
                          <a:spcPct val="96100"/>
                        </a:lnSpc>
                        <a:spcBef>
                          <a:spcPts val="6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Copia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la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primera página del pasaporte vigente (con vigencia mínima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un año). Esta copia debe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ser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página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en la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cual aparece la  información del aplicante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foto.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0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7.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6839" marR="111760">
                        <a:lnSpc>
                          <a:spcPct val="95600"/>
                        </a:lnSpc>
                        <a:spcBef>
                          <a:spcPts val="190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Copia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títulos</a:t>
                      </a:r>
                      <a:r>
                        <a:rPr dirty="0" sz="8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o 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diplomas  universitarios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1920" marR="119380">
                        <a:lnSpc>
                          <a:spcPts val="103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La copia del diploma debe estar certificada por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universidad de origen o  puede estar notariada. IMPORTANTE: Por favor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anexar copia de  diplomados, cursos cortos o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talleres.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4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8.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98780" marR="120014" indent="-274320">
                        <a:lnSpc>
                          <a:spcPts val="910"/>
                        </a:lnSpc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Hoja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 vida</a:t>
                      </a:r>
                      <a:r>
                        <a:rPr dirty="0" sz="8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o 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CV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7470" marR="78105">
                        <a:lnSpc>
                          <a:spcPct val="96100"/>
                        </a:lnSpc>
                        <a:spcBef>
                          <a:spcPts val="53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Documento de hoja de vida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que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referencie estudios de pregrado, posgrado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experiencias profesionales. Puede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ser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en cualquier formato, pero  máximo de dos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páginas.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79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9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9.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37820" marR="125730" indent="-207645">
                        <a:lnSpc>
                          <a:spcPts val="919"/>
                        </a:lnSpc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Certificado</a:t>
                      </a:r>
                      <a:r>
                        <a:rPr dirty="0" sz="8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  salud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09220" marR="109855">
                        <a:lnSpc>
                          <a:spcPts val="103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El certificado de salud debe indicar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su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estado de salud física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mental. No  podrá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ser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mayor a treinta días al momento de aplicar a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convocatoria.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019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Deberá tener firma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sello del médico que emita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el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certificado.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10.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89865" marR="126364" indent="-59690">
                        <a:lnSpc>
                          <a:spcPct val="95600"/>
                        </a:lnSpc>
                        <a:spcBef>
                          <a:spcPts val="725"/>
                        </a:spcBef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Certificado</a:t>
                      </a:r>
                      <a:r>
                        <a:rPr dirty="0" sz="8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experiencia  profesional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0330" marR="97790">
                        <a:lnSpc>
                          <a:spcPts val="103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Se requieren certificaciones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experiencia profesional de mínimo un año.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Estas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deben contener los cargos desempeñados, el tiempo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duración y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las funciones realizadas.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(Es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válido anexar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certificaciones de pasantías,  prácticas o de contratos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laborales).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Mínimo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881" y="9296095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4135" y="475390"/>
            <a:ext cx="1882804" cy="31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1915" y="9248299"/>
            <a:ext cx="6590577" cy="500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33666" y="4601083"/>
            <a:ext cx="180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alibri Light"/>
                <a:cs typeface="Calibri Light"/>
              </a:rPr>
              <a:t>5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5438" y="1200658"/>
            <a:ext cx="30562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670" algn="l"/>
              </a:tabLst>
            </a:pPr>
            <a:r>
              <a:rPr dirty="0" sz="1100" spc="-5" b="1">
                <a:latin typeface="Arial"/>
                <a:cs typeface="Arial"/>
              </a:rPr>
              <a:t>8.	ETAPAS DE </a:t>
            </a:r>
            <a:r>
              <a:rPr dirty="0" sz="1100" spc="10" b="1">
                <a:latin typeface="Arial"/>
                <a:cs typeface="Arial"/>
              </a:rPr>
              <a:t>LA </a:t>
            </a:r>
            <a:r>
              <a:rPr dirty="0" sz="1100" spc="-5" b="1">
                <a:latin typeface="Arial"/>
                <a:cs typeface="Arial"/>
              </a:rPr>
              <a:t>CONVOCATORIA</a:t>
            </a:r>
            <a:r>
              <a:rPr dirty="0" sz="1100" spc="-7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2020-01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00988" y="1542541"/>
          <a:ext cx="5975350" cy="2294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9010"/>
                <a:gridCol w="2457450"/>
              </a:tblGrid>
              <a:tr h="167639">
                <a:tc>
                  <a:txBody>
                    <a:bodyPr/>
                    <a:lstStyle/>
                    <a:p>
                      <a:pPr algn="ctr" marR="29464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Etapa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92735">
                        <a:lnSpc>
                          <a:spcPts val="122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Fecha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Cierre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convocatoria 2020-01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20 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diciembre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2019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Evaluación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selección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candidatos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79450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Del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23 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diciembre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al 9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enero de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2019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68580" marR="504190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Notificación vía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correo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electrónico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candidatos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sobre selección y no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selección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Máximo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10 de enero de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2020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marL="68580" marR="681990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Proceso 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aceptación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beca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por parte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seleccionados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Del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11 al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15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enero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2020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9644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Inicio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estudios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Colombia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99415">
                        <a:lnSpc>
                          <a:spcPct val="959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Entre la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segunda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y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tercera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semana de enero y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finales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febrero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2020. (De acuerdo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con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los calendarios académicos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las universidades 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colombianas).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888288" y="3985386"/>
            <a:ext cx="5764530" cy="51562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12700" marR="5080">
              <a:lnSpc>
                <a:spcPct val="95900"/>
              </a:lnSpc>
              <a:spcBef>
                <a:spcPts val="155"/>
              </a:spcBef>
            </a:pPr>
            <a:r>
              <a:rPr dirty="0" sz="1100" spc="-10" b="1">
                <a:latin typeface="Arial"/>
                <a:cs typeface="Arial"/>
              </a:rPr>
              <a:t>NOTA: </a:t>
            </a:r>
            <a:r>
              <a:rPr dirty="0" sz="1100" spc="5">
                <a:latin typeface="Arial"/>
                <a:cs typeface="Arial"/>
              </a:rPr>
              <a:t>Todas </a:t>
            </a:r>
            <a:r>
              <a:rPr dirty="0" sz="1100">
                <a:latin typeface="Arial"/>
                <a:cs typeface="Arial"/>
              </a:rPr>
              <a:t>las </a:t>
            </a:r>
            <a:r>
              <a:rPr dirty="0" sz="1100" spc="5">
                <a:latin typeface="Arial"/>
                <a:cs typeface="Arial"/>
              </a:rPr>
              <a:t>aplicaciones deberán ser enviadas </a:t>
            </a:r>
            <a:r>
              <a:rPr dirty="0" sz="1100">
                <a:latin typeface="Arial"/>
                <a:cs typeface="Arial"/>
              </a:rPr>
              <a:t>a más tardar el 20 de </a:t>
            </a:r>
            <a:r>
              <a:rPr dirty="0" sz="1100" spc="10">
                <a:latin typeface="Arial"/>
                <a:cs typeface="Arial"/>
              </a:rPr>
              <a:t>diciembre de  </a:t>
            </a:r>
            <a:r>
              <a:rPr dirty="0" sz="1100" spc="5">
                <a:latin typeface="Arial"/>
                <a:cs typeface="Arial"/>
              </a:rPr>
              <a:t>2019 en la </a:t>
            </a:r>
            <a:r>
              <a:rPr dirty="0" sz="1100" spc="10">
                <a:latin typeface="Arial"/>
                <a:cs typeface="Arial"/>
              </a:rPr>
              <a:t>plataforma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10">
                <a:latin typeface="Arial"/>
                <a:cs typeface="Arial"/>
              </a:rPr>
              <a:t>ICETEX. </a:t>
            </a:r>
            <a:r>
              <a:rPr dirty="0" sz="1100">
                <a:latin typeface="Arial"/>
                <a:cs typeface="Arial"/>
              </a:rPr>
              <a:t>No </a:t>
            </a:r>
            <a:r>
              <a:rPr dirty="0" sz="1100" spc="5">
                <a:latin typeface="Arial"/>
                <a:cs typeface="Arial"/>
              </a:rPr>
              <a:t>se </a:t>
            </a:r>
            <a:r>
              <a:rPr dirty="0" sz="1100" spc="-10">
                <a:latin typeface="Arial"/>
                <a:cs typeface="Arial"/>
              </a:rPr>
              <a:t>evaluarán </a:t>
            </a:r>
            <a:r>
              <a:rPr dirty="0" sz="1100" spc="-5">
                <a:latin typeface="Arial"/>
                <a:cs typeface="Arial"/>
              </a:rPr>
              <a:t>documentos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5">
                <a:latin typeface="Arial"/>
                <a:cs typeface="Arial"/>
              </a:rPr>
              <a:t>no </a:t>
            </a:r>
            <a:r>
              <a:rPr dirty="0" sz="1100">
                <a:latin typeface="Arial"/>
                <a:cs typeface="Arial"/>
              </a:rPr>
              <a:t>sean </a:t>
            </a:r>
            <a:r>
              <a:rPr dirty="0" sz="1100" spc="-5">
                <a:latin typeface="Arial"/>
                <a:cs typeface="Arial"/>
              </a:rPr>
              <a:t>recibidos  </a:t>
            </a:r>
            <a:r>
              <a:rPr dirty="0" sz="1100">
                <a:latin typeface="Arial"/>
                <a:cs typeface="Arial"/>
              </a:rPr>
              <a:t>dentro </a:t>
            </a:r>
            <a:r>
              <a:rPr dirty="0" sz="1100" spc="-5">
                <a:latin typeface="Arial"/>
                <a:cs typeface="Arial"/>
              </a:rPr>
              <a:t>de las </a:t>
            </a:r>
            <a:r>
              <a:rPr dirty="0" sz="1100">
                <a:latin typeface="Arial"/>
                <a:cs typeface="Arial"/>
              </a:rPr>
              <a:t>fechas </a:t>
            </a:r>
            <a:r>
              <a:rPr dirty="0" sz="1100" spc="-5">
                <a:latin typeface="Arial"/>
                <a:cs typeface="Arial"/>
              </a:rPr>
              <a:t>acordadas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estipuladas en la Convocatoria.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5438" y="4639182"/>
            <a:ext cx="11690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 b="1">
                <a:latin typeface="Arial"/>
                <a:cs typeface="Arial"/>
              </a:rPr>
              <a:t>9.</a:t>
            </a:r>
            <a:r>
              <a:rPr dirty="0" sz="1100" spc="204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APLICACIÓN: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8288" y="4960746"/>
            <a:ext cx="5766435" cy="247840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0795">
              <a:lnSpc>
                <a:spcPts val="1260"/>
              </a:lnSpc>
              <a:spcBef>
                <a:spcPts val="195"/>
              </a:spcBef>
            </a:pPr>
            <a:r>
              <a:rPr dirty="0" sz="1100" spc="-5">
                <a:latin typeface="Arial"/>
                <a:cs typeface="Arial"/>
              </a:rPr>
              <a:t>Los candidatos </a:t>
            </a:r>
            <a:r>
              <a:rPr dirty="0" sz="1100">
                <a:latin typeface="Arial"/>
                <a:cs typeface="Arial"/>
              </a:rPr>
              <a:t>extranjeros </a:t>
            </a:r>
            <a:r>
              <a:rPr dirty="0" sz="1100" spc="-5">
                <a:latin typeface="Arial"/>
                <a:cs typeface="Arial"/>
              </a:rPr>
              <a:t>podrán presentar </a:t>
            </a:r>
            <a:r>
              <a:rPr dirty="0" sz="1100">
                <a:latin typeface="Arial"/>
                <a:cs typeface="Arial"/>
              </a:rPr>
              <a:t>su </a:t>
            </a:r>
            <a:r>
              <a:rPr dirty="0" sz="1100" spc="-5">
                <a:latin typeface="Arial"/>
                <a:cs typeface="Arial"/>
              </a:rPr>
              <a:t>postulación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5">
                <a:latin typeface="Arial"/>
                <a:cs typeface="Arial"/>
              </a:rPr>
              <a:t>línea </a:t>
            </a:r>
            <a:r>
              <a:rPr dirty="0" sz="1100" spc="10">
                <a:latin typeface="Arial"/>
                <a:cs typeface="Arial"/>
              </a:rPr>
              <a:t>en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10">
                <a:latin typeface="Arial"/>
                <a:cs typeface="Arial"/>
              </a:rPr>
              <a:t>siguiente link:  </a:t>
            </a:r>
            <a:r>
              <a:rPr dirty="0" u="sng" sz="11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4"/>
              </a:rPr>
              <a:t>https://portal.icetex.gov.co/Portal/Home/HomeEstudiante/becas/programa-de-reciprocidad- </a:t>
            </a:r>
            <a:r>
              <a:rPr dirty="0" sz="1100" spc="-5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dirty="0" u="sng" sz="11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4"/>
              </a:rPr>
              <a:t>para-extranjeros-en-colombia/becas-colombia-extranjeros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</a:pPr>
            <a:r>
              <a:rPr dirty="0" sz="1100" spc="-5">
                <a:latin typeface="Arial"/>
                <a:cs typeface="Arial"/>
              </a:rPr>
              <a:t>El/la postulante deberá garantizar la legitimidad, validez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veracidad de </a:t>
            </a:r>
            <a:r>
              <a:rPr dirty="0" sz="1100" spc="-1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documentación  </a:t>
            </a:r>
            <a:r>
              <a:rPr dirty="0" sz="1100" spc="10">
                <a:latin typeface="Arial"/>
                <a:cs typeface="Arial"/>
              </a:rPr>
              <a:t>suministrada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para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el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otorgamiento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beca.</a:t>
            </a:r>
            <a:r>
              <a:rPr dirty="0" sz="1100" spc="1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obstante,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ICETEX,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se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reserva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derecho  de verificar </a:t>
            </a:r>
            <a:r>
              <a:rPr dirty="0" sz="1100" spc="-1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veracidad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los documentos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de </a:t>
            </a:r>
            <a:r>
              <a:rPr dirty="0" sz="1100" spc="-10">
                <a:latin typeface="Arial"/>
                <a:cs typeface="Arial"/>
              </a:rPr>
              <a:t>los </a:t>
            </a:r>
            <a:r>
              <a:rPr dirty="0" sz="1100">
                <a:latin typeface="Arial"/>
                <a:cs typeface="Arial"/>
              </a:rPr>
              <a:t>datos </a:t>
            </a:r>
            <a:r>
              <a:rPr dirty="0" sz="1100" spc="-5">
                <a:latin typeface="Arial"/>
                <a:cs typeface="Arial"/>
              </a:rPr>
              <a:t>consignados en </a:t>
            </a:r>
            <a:r>
              <a:rPr dirty="0" sz="1100" spc="-10">
                <a:latin typeface="Arial"/>
                <a:cs typeface="Arial"/>
              </a:rPr>
              <a:t>la</a:t>
            </a:r>
            <a:r>
              <a:rPr dirty="0" sz="1100" spc="1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solicitud.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5900"/>
              </a:lnSpc>
            </a:pPr>
            <a:r>
              <a:rPr dirty="0" sz="1100" spc="-5">
                <a:latin typeface="Arial"/>
                <a:cs typeface="Arial"/>
              </a:rPr>
              <a:t>Si 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5">
                <a:latin typeface="Arial"/>
                <a:cs typeface="Arial"/>
              </a:rPr>
              <a:t>verifica la manifiesta </a:t>
            </a:r>
            <a:r>
              <a:rPr dirty="0" sz="1100">
                <a:latin typeface="Arial"/>
                <a:cs typeface="Arial"/>
              </a:rPr>
              <a:t>falsedad o </a:t>
            </a:r>
            <a:r>
              <a:rPr dirty="0" sz="1100" spc="-5">
                <a:latin typeface="Arial"/>
                <a:cs typeface="Arial"/>
              </a:rPr>
              <a:t>alteración de los documentos suministrados por el/la  candidato/a, la solicitud </a:t>
            </a:r>
            <a:r>
              <a:rPr dirty="0" sz="1100">
                <a:latin typeface="Arial"/>
                <a:cs typeface="Arial"/>
              </a:rPr>
              <a:t>será </a:t>
            </a:r>
            <a:r>
              <a:rPr dirty="0" sz="1100" spc="-5">
                <a:latin typeface="Arial"/>
                <a:cs typeface="Arial"/>
              </a:rPr>
              <a:t>inmediatamente rechazada, </a:t>
            </a:r>
            <a:r>
              <a:rPr dirty="0" sz="1100" spc="-10">
                <a:latin typeface="Arial"/>
                <a:cs typeface="Arial"/>
              </a:rPr>
              <a:t>sin </a:t>
            </a:r>
            <a:r>
              <a:rPr dirty="0" sz="1100" spc="-5">
                <a:latin typeface="Arial"/>
                <a:cs typeface="Arial"/>
              </a:rPr>
              <a:t>perjuicio de </a:t>
            </a:r>
            <a:r>
              <a:rPr dirty="0" sz="1100">
                <a:latin typeface="Arial"/>
                <a:cs typeface="Arial"/>
              </a:rPr>
              <a:t>su </a:t>
            </a:r>
            <a:r>
              <a:rPr dirty="0" sz="1100" spc="-5">
                <a:latin typeface="Arial"/>
                <a:cs typeface="Arial"/>
              </a:rPr>
              <a:t>remisión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la  </a:t>
            </a:r>
            <a:r>
              <a:rPr dirty="0" sz="1100" spc="-5">
                <a:latin typeface="Arial"/>
                <a:cs typeface="Arial"/>
              </a:rPr>
              <a:t>Fiscalía </a:t>
            </a:r>
            <a:r>
              <a:rPr dirty="0" sz="1100">
                <a:latin typeface="Arial"/>
                <a:cs typeface="Arial"/>
              </a:rPr>
              <a:t>General </a:t>
            </a:r>
            <a:r>
              <a:rPr dirty="0" sz="1100" spc="-5">
                <a:latin typeface="Arial"/>
                <a:cs typeface="Arial"/>
              </a:rPr>
              <a:t>de </a:t>
            </a:r>
            <a:r>
              <a:rPr dirty="0" sz="1100" spc="-1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Nación, de conformidad con la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Ley.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9525">
              <a:lnSpc>
                <a:spcPts val="1260"/>
              </a:lnSpc>
            </a:pPr>
            <a:r>
              <a:rPr dirty="0" sz="1100" spc="-5">
                <a:latin typeface="Arial"/>
                <a:cs typeface="Arial"/>
              </a:rPr>
              <a:t>El </a:t>
            </a:r>
            <a:r>
              <a:rPr dirty="0" sz="1100">
                <a:latin typeface="Arial"/>
                <a:cs typeface="Arial"/>
              </a:rPr>
              <a:t>Comité </a:t>
            </a:r>
            <a:r>
              <a:rPr dirty="0" sz="1100" spc="-5">
                <a:latin typeface="Arial"/>
                <a:cs typeface="Arial"/>
              </a:rPr>
              <a:t>de Becas, en función de la información de los postulantes presentados, 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con </a:t>
            </a:r>
            <a:r>
              <a:rPr dirty="0" sz="1100" spc="-5">
                <a:latin typeface="Arial"/>
                <a:cs typeface="Arial"/>
              </a:rPr>
              <a:t>base 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los requisitos de postulación exigidos, procederá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la adjudicación de las becas, </a:t>
            </a:r>
            <a:r>
              <a:rPr dirty="0" sz="1100">
                <a:latin typeface="Arial"/>
                <a:cs typeface="Arial"/>
              </a:rPr>
              <a:t>con  </a:t>
            </a:r>
            <a:r>
              <a:rPr dirty="0" sz="1100" spc="-5">
                <a:latin typeface="Arial"/>
                <a:cs typeface="Arial"/>
              </a:rPr>
              <a:t>sujeción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disponibilidad de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recursos.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881" y="9296095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4135" y="475390"/>
            <a:ext cx="1882804" cy="31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1915" y="9248299"/>
            <a:ext cx="6590577" cy="500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33666" y="4601083"/>
            <a:ext cx="180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alibri Light"/>
                <a:cs typeface="Calibri Light"/>
              </a:rPr>
              <a:t>6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8288" y="1200658"/>
            <a:ext cx="5769610" cy="312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10. CRITERIOS DE SELECCIÓN DE </a:t>
            </a:r>
            <a:r>
              <a:rPr dirty="0" sz="1100" b="1">
                <a:latin typeface="Arial"/>
                <a:cs typeface="Arial"/>
              </a:rPr>
              <a:t>LOS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BECARIOS: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100" spc="-5">
                <a:latin typeface="Arial"/>
                <a:cs typeface="Arial"/>
              </a:rPr>
              <a:t>Excelencia académica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(30%)</a:t>
            </a:r>
            <a:endParaRPr sz="1100">
              <a:latin typeface="Arial"/>
              <a:cs typeface="Arial"/>
            </a:endParaRPr>
          </a:p>
          <a:p>
            <a:pPr marL="469265" marR="14604" indent="-228600">
              <a:lnSpc>
                <a:spcPts val="126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100" spc="-5">
                <a:latin typeface="Arial"/>
                <a:cs typeface="Arial"/>
              </a:rPr>
              <a:t>Coherencia </a:t>
            </a:r>
            <a:r>
              <a:rPr dirty="0" sz="1100">
                <a:latin typeface="Arial"/>
                <a:cs typeface="Arial"/>
              </a:rPr>
              <a:t>entre </a:t>
            </a:r>
            <a:r>
              <a:rPr dirty="0" sz="1100" spc="-5">
                <a:latin typeface="Arial"/>
                <a:cs typeface="Arial"/>
              </a:rPr>
              <a:t>la trayectoria </a:t>
            </a:r>
            <a:r>
              <a:rPr dirty="0" sz="1100">
                <a:latin typeface="Arial"/>
                <a:cs typeface="Arial"/>
              </a:rPr>
              <a:t>académica, </a:t>
            </a:r>
            <a:r>
              <a:rPr dirty="0" sz="1100" spc="-5">
                <a:latin typeface="Arial"/>
                <a:cs typeface="Arial"/>
              </a:rPr>
              <a:t>profesional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los </a:t>
            </a:r>
            <a:r>
              <a:rPr dirty="0" sz="1100">
                <a:latin typeface="Arial"/>
                <a:cs typeface="Arial"/>
              </a:rPr>
              <a:t>estudios a </a:t>
            </a:r>
            <a:r>
              <a:rPr dirty="0" sz="1100" spc="-5">
                <a:latin typeface="Arial"/>
                <a:cs typeface="Arial"/>
              </a:rPr>
              <a:t>realizar  </a:t>
            </a:r>
            <a:r>
              <a:rPr dirty="0" sz="1100">
                <a:latin typeface="Arial"/>
                <a:cs typeface="Arial"/>
              </a:rPr>
              <a:t>(30%)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ts val="131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100" spc="-5">
                <a:latin typeface="Arial"/>
                <a:cs typeface="Arial"/>
              </a:rPr>
              <a:t>Proyecto de estudio</a:t>
            </a:r>
            <a:r>
              <a:rPr dirty="0" sz="1100" spc="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(20%)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100" spc="-5">
                <a:latin typeface="Arial"/>
                <a:cs typeface="Arial"/>
              </a:rPr>
              <a:t>Experiencia </a:t>
            </a:r>
            <a:r>
              <a:rPr dirty="0" sz="1100">
                <a:latin typeface="Arial"/>
                <a:cs typeface="Arial"/>
              </a:rPr>
              <a:t>profesional</a:t>
            </a:r>
            <a:r>
              <a:rPr dirty="0" sz="1100" spc="-5">
                <a:latin typeface="Arial"/>
                <a:cs typeface="Arial"/>
              </a:rPr>
              <a:t> (20%)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1100" spc="-20" b="1">
                <a:latin typeface="Arial"/>
                <a:cs typeface="Arial"/>
              </a:rPr>
              <a:t>11. </a:t>
            </a:r>
            <a:r>
              <a:rPr dirty="0" sz="1100" spc="-25" b="1">
                <a:latin typeface="Arial"/>
                <a:cs typeface="Arial"/>
              </a:rPr>
              <a:t>PROCESO </a:t>
            </a:r>
            <a:r>
              <a:rPr dirty="0" sz="1100" spc="-15" b="1">
                <a:latin typeface="Arial"/>
                <a:cs typeface="Arial"/>
              </a:rPr>
              <a:t>DE </a:t>
            </a:r>
            <a:r>
              <a:rPr dirty="0" sz="1100" spc="-30" b="1">
                <a:latin typeface="Arial"/>
                <a:cs typeface="Arial"/>
              </a:rPr>
              <a:t>ACEPTACIÓN </a:t>
            </a:r>
            <a:r>
              <a:rPr dirty="0" sz="1100" spc="-15" b="1">
                <a:latin typeface="Arial"/>
                <a:cs typeface="Arial"/>
              </a:rPr>
              <a:t>DE </a:t>
            </a:r>
            <a:r>
              <a:rPr dirty="0" sz="1100" spc="-5" b="1">
                <a:latin typeface="Arial"/>
                <a:cs typeface="Arial"/>
              </a:rPr>
              <a:t>LA</a:t>
            </a:r>
            <a:r>
              <a:rPr dirty="0" sz="1100" spc="-165" b="1">
                <a:latin typeface="Arial"/>
                <a:cs typeface="Arial"/>
              </a:rPr>
              <a:t> </a:t>
            </a:r>
            <a:r>
              <a:rPr dirty="0" sz="1100" spc="-30" b="1">
                <a:latin typeface="Arial"/>
                <a:cs typeface="Arial"/>
              </a:rPr>
              <a:t>BECA: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AutoNum type="alphaLcPeriod"/>
              <a:tabLst>
                <a:tab pos="469900" algn="l"/>
              </a:tabLst>
            </a:pPr>
            <a:r>
              <a:rPr dirty="0" sz="1100" spc="-5" b="1">
                <a:latin typeface="Arial"/>
                <a:cs typeface="Arial"/>
              </a:rPr>
              <a:t>Aceptación </a:t>
            </a:r>
            <a:r>
              <a:rPr dirty="0" sz="1100" b="1">
                <a:latin typeface="Arial"/>
                <a:cs typeface="Arial"/>
              </a:rPr>
              <a:t>de la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Beca: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lphaLcPeriod"/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</a:pPr>
            <a:r>
              <a:rPr dirty="0" sz="1100" spc="-5">
                <a:latin typeface="Arial"/>
                <a:cs typeface="Arial"/>
              </a:rPr>
              <a:t>Los candidatos extranjeros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5">
                <a:latin typeface="Arial"/>
                <a:cs typeface="Arial"/>
              </a:rPr>
              <a:t>sean seleccionados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notificados tendrán </a:t>
            </a:r>
            <a:r>
              <a:rPr dirty="0" sz="1100">
                <a:latin typeface="Arial"/>
                <a:cs typeface="Arial"/>
              </a:rPr>
              <a:t>un </a:t>
            </a:r>
            <a:r>
              <a:rPr dirty="0" sz="1100" spc="-5">
                <a:latin typeface="Arial"/>
                <a:cs typeface="Arial"/>
              </a:rPr>
              <a:t>plazo estipulado  </a:t>
            </a:r>
            <a:r>
              <a:rPr dirty="0" sz="1100">
                <a:latin typeface="Arial"/>
                <a:cs typeface="Arial"/>
              </a:rPr>
              <a:t>en el correo de </a:t>
            </a:r>
            <a:r>
              <a:rPr dirty="0" sz="1100" spc="-5">
                <a:latin typeface="Arial"/>
                <a:cs typeface="Arial"/>
              </a:rPr>
              <a:t>notificación para aceptar la beca. La respuesta deberá </a:t>
            </a:r>
            <a:r>
              <a:rPr dirty="0" sz="1100">
                <a:latin typeface="Arial"/>
                <a:cs typeface="Arial"/>
              </a:rPr>
              <a:t>ser </a:t>
            </a:r>
            <a:r>
              <a:rPr dirty="0" sz="1100" spc="-10">
                <a:latin typeface="Arial"/>
                <a:cs typeface="Arial"/>
              </a:rPr>
              <a:t>enviada </a:t>
            </a:r>
            <a:r>
              <a:rPr dirty="0" sz="1100" spc="5">
                <a:latin typeface="Arial"/>
                <a:cs typeface="Arial"/>
              </a:rPr>
              <a:t>al </a:t>
            </a:r>
            <a:r>
              <a:rPr dirty="0" sz="1100">
                <a:latin typeface="Arial"/>
                <a:cs typeface="Arial"/>
              </a:rPr>
              <a:t>correo  </a:t>
            </a:r>
            <a:r>
              <a:rPr dirty="0" sz="1100" spc="-5">
                <a:latin typeface="Arial"/>
                <a:cs typeface="Arial"/>
              </a:rPr>
              <a:t>de donde reciba la notificación de selección. El no </a:t>
            </a:r>
            <a:r>
              <a:rPr dirty="0" sz="1100">
                <a:latin typeface="Arial"/>
                <a:cs typeface="Arial"/>
              </a:rPr>
              <a:t>dar </a:t>
            </a:r>
            <a:r>
              <a:rPr dirty="0" sz="1100" spc="-5">
                <a:latin typeface="Arial"/>
                <a:cs typeface="Arial"/>
              </a:rPr>
              <a:t>una respuesta </a:t>
            </a:r>
            <a:r>
              <a:rPr dirty="0" sz="1100">
                <a:latin typeface="Arial"/>
                <a:cs typeface="Arial"/>
              </a:rPr>
              <a:t>dentro </a:t>
            </a:r>
            <a:r>
              <a:rPr dirty="0" sz="1100" spc="-5">
                <a:latin typeface="Arial"/>
                <a:cs typeface="Arial"/>
              </a:rPr>
              <a:t>de este </a:t>
            </a:r>
            <a:r>
              <a:rPr dirty="0" sz="1100" spc="-10">
                <a:latin typeface="Arial"/>
                <a:cs typeface="Arial"/>
              </a:rPr>
              <a:t>período  </a:t>
            </a:r>
            <a:r>
              <a:rPr dirty="0" sz="1100" spc="-5">
                <a:latin typeface="Arial"/>
                <a:cs typeface="Arial"/>
              </a:rPr>
              <a:t>de tiempo implica el desistimiento de </a:t>
            </a:r>
            <a:r>
              <a:rPr dirty="0" sz="1100" spc="-1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beca </a:t>
            </a:r>
            <a:r>
              <a:rPr dirty="0" sz="1100" spc="-10">
                <a:latin typeface="Arial"/>
                <a:cs typeface="Arial"/>
              </a:rPr>
              <a:t>sin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10">
                <a:latin typeface="Arial"/>
                <a:cs typeface="Arial"/>
              </a:rPr>
              <a:t>haya </a:t>
            </a:r>
            <a:r>
              <a:rPr dirty="0" sz="1100" spc="-5">
                <a:latin typeface="Arial"/>
                <a:cs typeface="Arial"/>
              </a:rPr>
              <a:t>lugar </a:t>
            </a:r>
            <a:r>
              <a:rPr dirty="0" sz="1100">
                <a:latin typeface="Arial"/>
                <a:cs typeface="Arial"/>
              </a:rPr>
              <a:t>a quejas o </a:t>
            </a:r>
            <a:r>
              <a:rPr dirty="0" sz="1100" spc="-5">
                <a:latin typeface="Arial"/>
                <a:cs typeface="Arial"/>
              </a:rPr>
              <a:t>reclamos  posteriores </a:t>
            </a:r>
            <a:r>
              <a:rPr dirty="0" sz="1100">
                <a:latin typeface="Arial"/>
                <a:cs typeface="Arial"/>
              </a:rPr>
              <a:t>y el cupo se podrá </a:t>
            </a:r>
            <a:r>
              <a:rPr dirty="0" sz="1100" spc="-5">
                <a:latin typeface="Arial"/>
                <a:cs typeface="Arial"/>
              </a:rPr>
              <a:t>adjudicar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otro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candidato.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5"/>
              </a:spcBef>
              <a:buAutoNum type="alphaLcPeriod" startAt="2"/>
              <a:tabLst>
                <a:tab pos="469900" algn="l"/>
              </a:tabLst>
            </a:pPr>
            <a:r>
              <a:rPr dirty="0" sz="1100" spc="-5" b="1">
                <a:latin typeface="Arial"/>
                <a:cs typeface="Arial"/>
              </a:rPr>
              <a:t>Carta de</a:t>
            </a:r>
            <a:r>
              <a:rPr dirty="0" sz="1100" spc="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Compromisos: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8288" y="4451730"/>
            <a:ext cx="5769610" cy="6756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160"/>
              </a:spcBef>
            </a:pPr>
            <a:r>
              <a:rPr dirty="0" sz="1100" spc="-5">
                <a:latin typeface="Arial"/>
                <a:cs typeface="Arial"/>
              </a:rPr>
              <a:t>Los candidatos seleccionados, </a:t>
            </a:r>
            <a:r>
              <a:rPr dirty="0" sz="1100" spc="-10">
                <a:latin typeface="Arial"/>
                <a:cs typeface="Arial"/>
              </a:rPr>
              <a:t>deberán remitir por correo electrónico </a:t>
            </a:r>
            <a:r>
              <a:rPr dirty="0" sz="1100" spc="-5">
                <a:latin typeface="Arial"/>
                <a:cs typeface="Arial"/>
              </a:rPr>
              <a:t>la </a:t>
            </a:r>
            <a:r>
              <a:rPr dirty="0" sz="1100">
                <a:latin typeface="Arial"/>
                <a:cs typeface="Arial"/>
              </a:rPr>
              <a:t>“Carta </a:t>
            </a:r>
            <a:r>
              <a:rPr dirty="0" sz="1100" spc="-5">
                <a:latin typeface="Arial"/>
                <a:cs typeface="Arial"/>
              </a:rPr>
              <a:t>de  Compromisos”, la </a:t>
            </a:r>
            <a:r>
              <a:rPr dirty="0" sz="1100">
                <a:latin typeface="Arial"/>
                <a:cs typeface="Arial"/>
              </a:rPr>
              <a:t>cual </a:t>
            </a:r>
            <a:r>
              <a:rPr dirty="0" sz="1100" spc="-5">
                <a:latin typeface="Arial"/>
                <a:cs typeface="Arial"/>
              </a:rPr>
              <a:t>deberá </a:t>
            </a:r>
            <a:r>
              <a:rPr dirty="0" sz="1100">
                <a:latin typeface="Arial"/>
                <a:cs typeface="Arial"/>
              </a:rPr>
              <a:t>ser </a:t>
            </a:r>
            <a:r>
              <a:rPr dirty="0" sz="1100" spc="-10">
                <a:latin typeface="Arial"/>
                <a:cs typeface="Arial"/>
              </a:rPr>
              <a:t>leída </a:t>
            </a:r>
            <a:r>
              <a:rPr dirty="0" sz="1100">
                <a:latin typeface="Arial"/>
                <a:cs typeface="Arial"/>
              </a:rPr>
              <a:t>y firmada </a:t>
            </a:r>
            <a:r>
              <a:rPr dirty="0" sz="1100" spc="-5">
                <a:latin typeface="Arial"/>
                <a:cs typeface="Arial"/>
              </a:rPr>
              <a:t>por cada becario. Dicha </a:t>
            </a:r>
            <a:r>
              <a:rPr dirty="0" sz="1100">
                <a:latin typeface="Arial"/>
                <a:cs typeface="Arial"/>
              </a:rPr>
              <a:t>carta </a:t>
            </a:r>
            <a:r>
              <a:rPr dirty="0" sz="1100" spc="-5">
                <a:latin typeface="Arial"/>
                <a:cs typeface="Arial"/>
              </a:rPr>
              <a:t>estipulará  </a:t>
            </a:r>
            <a:r>
              <a:rPr dirty="0" sz="1100" spc="-10">
                <a:latin typeface="Arial"/>
                <a:cs typeface="Arial"/>
              </a:rPr>
              <a:t>los </a:t>
            </a:r>
            <a:r>
              <a:rPr dirty="0" sz="1100">
                <a:latin typeface="Arial"/>
                <a:cs typeface="Arial"/>
              </a:rPr>
              <a:t>compromisos y </a:t>
            </a:r>
            <a:r>
              <a:rPr dirty="0" sz="1100" spc="-5">
                <a:latin typeface="Arial"/>
                <a:cs typeface="Arial"/>
              </a:rPr>
              <a:t>obligaciones tanto académicas </a:t>
            </a:r>
            <a:r>
              <a:rPr dirty="0" sz="1100">
                <a:latin typeface="Arial"/>
                <a:cs typeface="Arial"/>
              </a:rPr>
              <a:t>como </a:t>
            </a:r>
            <a:r>
              <a:rPr dirty="0" sz="1100" spc="-5">
                <a:latin typeface="Arial"/>
                <a:cs typeface="Arial"/>
              </a:rPr>
              <a:t>legales,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5">
                <a:latin typeface="Arial"/>
                <a:cs typeface="Arial"/>
              </a:rPr>
              <a:t>deberá cumplir </a:t>
            </a:r>
            <a:r>
              <a:rPr dirty="0" sz="1100">
                <a:latin typeface="Arial"/>
                <a:cs typeface="Arial"/>
              </a:rPr>
              <a:t>el  </a:t>
            </a:r>
            <a:r>
              <a:rPr dirty="0" sz="1100" spc="-5">
                <a:latin typeface="Arial"/>
                <a:cs typeface="Arial"/>
              </a:rPr>
              <a:t>becario </a:t>
            </a:r>
            <a:r>
              <a:rPr dirty="0" sz="1100">
                <a:latin typeface="Arial"/>
                <a:cs typeface="Arial"/>
              </a:rPr>
              <a:t>durante su </a:t>
            </a:r>
            <a:r>
              <a:rPr dirty="0" sz="1100" spc="-5">
                <a:latin typeface="Arial"/>
                <a:cs typeface="Arial"/>
              </a:rPr>
              <a:t>periodo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estudios para conservar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beneficio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beca.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8288" y="5254878"/>
            <a:ext cx="5770245" cy="27641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105"/>
              </a:spcBef>
              <a:buAutoNum type="alphaLcPeriod" startAt="3"/>
              <a:tabLst>
                <a:tab pos="469900" algn="l"/>
              </a:tabLst>
            </a:pPr>
            <a:r>
              <a:rPr dirty="0" sz="1100" spc="-5" b="1">
                <a:latin typeface="Arial"/>
                <a:cs typeface="Arial"/>
              </a:rPr>
              <a:t>Carta </a:t>
            </a:r>
            <a:r>
              <a:rPr dirty="0" sz="1100" spc="-10" b="1">
                <a:latin typeface="Arial"/>
                <a:cs typeface="Arial"/>
              </a:rPr>
              <a:t>Visa </a:t>
            </a:r>
            <a:r>
              <a:rPr dirty="0" sz="1100" b="1">
                <a:latin typeface="Arial"/>
                <a:cs typeface="Arial"/>
              </a:rPr>
              <a:t>de</a:t>
            </a:r>
            <a:r>
              <a:rPr dirty="0" sz="1100" spc="4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Cortesía: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lphaLcPeriod" startAt="3"/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  <a:spcBef>
                <a:spcPts val="5"/>
              </a:spcBef>
            </a:pPr>
            <a:r>
              <a:rPr dirty="0" sz="1100" spc="-5">
                <a:latin typeface="Arial"/>
                <a:cs typeface="Arial"/>
              </a:rPr>
              <a:t>Los candidatos seleccionados, recibirán </a:t>
            </a:r>
            <a:r>
              <a:rPr dirty="0" sz="1100">
                <a:latin typeface="Arial"/>
                <a:cs typeface="Arial"/>
              </a:rPr>
              <a:t>por </a:t>
            </a:r>
            <a:r>
              <a:rPr dirty="0" sz="1100" spc="5">
                <a:latin typeface="Arial"/>
                <a:cs typeface="Arial"/>
              </a:rPr>
              <a:t>parte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5">
                <a:latin typeface="Arial"/>
                <a:cs typeface="Arial"/>
              </a:rPr>
              <a:t>ICETEX,  </a:t>
            </a:r>
            <a:r>
              <a:rPr dirty="0" sz="1100" spc="-5">
                <a:latin typeface="Arial"/>
                <a:cs typeface="Arial"/>
              </a:rPr>
              <a:t>una carta dirigida al  Coordinador del </a:t>
            </a:r>
            <a:r>
              <a:rPr dirty="0" sz="1100">
                <a:latin typeface="Arial"/>
                <a:cs typeface="Arial"/>
              </a:rPr>
              <a:t>Grupo Interno de </a:t>
            </a:r>
            <a:r>
              <a:rPr dirty="0" sz="1100" spc="-5">
                <a:latin typeface="Arial"/>
                <a:cs typeface="Arial"/>
              </a:rPr>
              <a:t>Trabajo, Visas 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Inmigración del Ministerio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Relaciones  Exteriores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Colombia, </a:t>
            </a:r>
            <a:r>
              <a:rPr dirty="0" sz="1100">
                <a:latin typeface="Arial"/>
                <a:cs typeface="Arial"/>
              </a:rPr>
              <a:t>o al </a:t>
            </a:r>
            <a:r>
              <a:rPr dirty="0" sz="1100" spc="-5">
                <a:latin typeface="Arial"/>
                <a:cs typeface="Arial"/>
              </a:rPr>
              <a:t>Cónsul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Colombia </a:t>
            </a:r>
            <a:r>
              <a:rPr dirty="0" sz="1100">
                <a:latin typeface="Arial"/>
                <a:cs typeface="Arial"/>
              </a:rPr>
              <a:t>en su </a:t>
            </a:r>
            <a:r>
              <a:rPr dirty="0" sz="1100" spc="-5">
                <a:latin typeface="Arial"/>
                <a:cs typeface="Arial"/>
              </a:rPr>
              <a:t>país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origen, </a:t>
            </a:r>
            <a:r>
              <a:rPr dirty="0" sz="1100">
                <a:latin typeface="Arial"/>
                <a:cs typeface="Arial"/>
              </a:rPr>
              <a:t>con </a:t>
            </a:r>
            <a:r>
              <a:rPr dirty="0" sz="1100" spc="-5">
                <a:latin typeface="Arial"/>
                <a:cs typeface="Arial"/>
              </a:rPr>
              <a:t>la información  pertinente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del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becario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para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obtener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su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Visa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Cortesía.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Cada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becario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deberá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solicitar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visa 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cortesía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10">
                <a:latin typeface="Arial"/>
                <a:cs typeface="Arial"/>
              </a:rPr>
              <a:t>línea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1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página web del Ministerio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estampar la visa </a:t>
            </a:r>
            <a:r>
              <a:rPr dirty="0" sz="1100" spc="-10">
                <a:latin typeface="Arial"/>
                <a:cs typeface="Arial"/>
              </a:rPr>
              <a:t>en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Consulado </a:t>
            </a:r>
            <a:r>
              <a:rPr dirty="0" sz="1100">
                <a:latin typeface="Arial"/>
                <a:cs typeface="Arial"/>
              </a:rPr>
              <a:t>de  </a:t>
            </a:r>
            <a:r>
              <a:rPr dirty="0" sz="1100" spc="-5">
                <a:latin typeface="Arial"/>
                <a:cs typeface="Arial"/>
              </a:rPr>
              <a:t>Colombia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Ecuador </a:t>
            </a:r>
            <a:r>
              <a:rPr dirty="0" sz="1100">
                <a:latin typeface="Arial"/>
                <a:cs typeface="Arial"/>
              </a:rPr>
              <a:t>o en </a:t>
            </a:r>
            <a:r>
              <a:rPr dirty="0" sz="1100" spc="-5">
                <a:latin typeface="Arial"/>
                <a:cs typeface="Arial"/>
              </a:rPr>
              <a:t>la Oficina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Visas </a:t>
            </a:r>
            <a:r>
              <a:rPr dirty="0" sz="1100" spc="-10">
                <a:latin typeface="Arial"/>
                <a:cs typeface="Arial"/>
              </a:rPr>
              <a:t>en </a:t>
            </a:r>
            <a:r>
              <a:rPr dirty="0" sz="1100">
                <a:latin typeface="Arial"/>
                <a:cs typeface="Arial"/>
              </a:rPr>
              <a:t>Bogotá. Para esta </a:t>
            </a:r>
            <a:r>
              <a:rPr dirty="0" sz="1100" spc="-5">
                <a:latin typeface="Arial"/>
                <a:cs typeface="Arial"/>
              </a:rPr>
              <a:t>visa </a:t>
            </a:r>
            <a:r>
              <a:rPr dirty="0" sz="1100">
                <a:latin typeface="Arial"/>
                <a:cs typeface="Arial"/>
              </a:rPr>
              <a:t>el becario no debe  </a:t>
            </a:r>
            <a:r>
              <a:rPr dirty="0" sz="1100" spc="-5">
                <a:latin typeface="Arial"/>
                <a:cs typeface="Arial"/>
              </a:rPr>
              <a:t>realizar </a:t>
            </a:r>
            <a:r>
              <a:rPr dirty="0" sz="1100">
                <a:latin typeface="Arial"/>
                <a:cs typeface="Arial"/>
              </a:rPr>
              <a:t>ningún </a:t>
            </a:r>
            <a:r>
              <a:rPr dirty="0" sz="1100" spc="-5">
                <a:latin typeface="Arial"/>
                <a:cs typeface="Arial"/>
              </a:rPr>
              <a:t>pago </a:t>
            </a:r>
            <a:r>
              <a:rPr dirty="0" sz="1100">
                <a:latin typeface="Arial"/>
                <a:cs typeface="Arial"/>
              </a:rPr>
              <a:t>y debe </a:t>
            </a:r>
            <a:r>
              <a:rPr dirty="0" sz="1100" spc="-5">
                <a:latin typeface="Arial"/>
                <a:cs typeface="Arial"/>
              </a:rPr>
              <a:t>seguir las instrucciones del </a:t>
            </a:r>
            <a:r>
              <a:rPr dirty="0" sz="1100">
                <a:latin typeface="Arial"/>
                <a:cs typeface="Arial"/>
              </a:rPr>
              <a:t>manual de </a:t>
            </a:r>
            <a:r>
              <a:rPr dirty="0" sz="1100" spc="-5">
                <a:latin typeface="Arial"/>
                <a:cs typeface="Arial"/>
              </a:rPr>
              <a:t>solicitud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visa </a:t>
            </a:r>
            <a:r>
              <a:rPr dirty="0" sz="1100">
                <a:latin typeface="Arial"/>
                <a:cs typeface="Arial"/>
              </a:rPr>
              <a:t>remitido  cuando se reciba </a:t>
            </a:r>
            <a:r>
              <a:rPr dirty="0" sz="1100" spc="-5">
                <a:latin typeface="Arial"/>
                <a:cs typeface="Arial"/>
              </a:rPr>
              <a:t>notificación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5">
                <a:latin typeface="Arial"/>
                <a:cs typeface="Arial"/>
              </a:rPr>
              <a:t> selección.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AutoNum type="alphaLcPeriod" startAt="4"/>
              <a:tabLst>
                <a:tab pos="469900" algn="l"/>
              </a:tabLst>
            </a:pPr>
            <a:r>
              <a:rPr dirty="0" sz="1100" spc="-5" b="1">
                <a:latin typeface="Arial"/>
                <a:cs typeface="Arial"/>
              </a:rPr>
              <a:t>Carta con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Instrucciones: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</a:pPr>
            <a:r>
              <a:rPr dirty="0" sz="1100" spc="-5">
                <a:latin typeface="Arial"/>
                <a:cs typeface="Arial"/>
              </a:rPr>
              <a:t>Los candidatos </a:t>
            </a:r>
            <a:r>
              <a:rPr dirty="0" sz="1100">
                <a:latin typeface="Arial"/>
                <a:cs typeface="Arial"/>
              </a:rPr>
              <a:t>seleccionados, </a:t>
            </a:r>
            <a:r>
              <a:rPr dirty="0" sz="1100" spc="-5">
                <a:latin typeface="Arial"/>
                <a:cs typeface="Arial"/>
              </a:rPr>
              <a:t>recibirán un documento </a:t>
            </a:r>
            <a:r>
              <a:rPr dirty="0" sz="1100">
                <a:latin typeface="Arial"/>
                <a:cs typeface="Arial"/>
              </a:rPr>
              <a:t>con las </a:t>
            </a:r>
            <a:r>
              <a:rPr dirty="0" sz="1100" spc="5">
                <a:latin typeface="Arial"/>
                <a:cs typeface="Arial"/>
              </a:rPr>
              <a:t>instrucciones </a:t>
            </a:r>
            <a:r>
              <a:rPr dirty="0" sz="1100" spc="-5">
                <a:latin typeface="Arial"/>
                <a:cs typeface="Arial"/>
              </a:rPr>
              <a:t>que </a:t>
            </a:r>
            <a:r>
              <a:rPr dirty="0" sz="1100" spc="-10">
                <a:latin typeface="Arial"/>
                <a:cs typeface="Arial"/>
              </a:rPr>
              <a:t>deben  seguir paso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5">
                <a:latin typeface="Arial"/>
                <a:cs typeface="Arial"/>
              </a:rPr>
              <a:t>paso, antes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10">
                <a:latin typeface="Arial"/>
                <a:cs typeface="Arial"/>
              </a:rPr>
              <a:t>durante su </a:t>
            </a:r>
            <a:r>
              <a:rPr dirty="0" sz="1100" spc="-15">
                <a:latin typeface="Arial"/>
                <a:cs typeface="Arial"/>
              </a:rPr>
              <a:t>estancia </a:t>
            </a:r>
            <a:r>
              <a:rPr dirty="0" sz="1100" spc="-10">
                <a:latin typeface="Arial"/>
                <a:cs typeface="Arial"/>
              </a:rPr>
              <a:t>en </a:t>
            </a:r>
            <a:r>
              <a:rPr dirty="0" sz="1100" spc="-15">
                <a:latin typeface="Arial"/>
                <a:cs typeface="Arial"/>
              </a:rPr>
              <a:t>Colombia. </a:t>
            </a:r>
            <a:r>
              <a:rPr dirty="0" sz="1100" spc="-10">
                <a:latin typeface="Arial"/>
                <a:cs typeface="Arial"/>
              </a:rPr>
              <a:t>Estas </a:t>
            </a:r>
            <a:r>
              <a:rPr dirty="0" sz="1100" spc="-15">
                <a:latin typeface="Arial"/>
                <a:cs typeface="Arial"/>
              </a:rPr>
              <a:t>instrucciones </a:t>
            </a:r>
            <a:r>
              <a:rPr dirty="0" sz="1100" spc="-10">
                <a:latin typeface="Arial"/>
                <a:cs typeface="Arial"/>
              </a:rPr>
              <a:t>deben  seguirse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estrictamente,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fin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evitar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inconvenientes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facilitar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viaje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inicio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estudios  del becario</a:t>
            </a:r>
            <a:r>
              <a:rPr dirty="0" sz="1100" spc="-5">
                <a:latin typeface="Arial"/>
                <a:cs typeface="Arial"/>
              </a:rPr>
              <a:t> ecuatoriano.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881" y="9296095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4135" y="475390"/>
            <a:ext cx="1882804" cy="31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1915" y="9248299"/>
            <a:ext cx="6590577" cy="500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33666" y="4601083"/>
            <a:ext cx="180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alibri Light"/>
                <a:cs typeface="Calibri Light"/>
              </a:rPr>
              <a:t>7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8288" y="1200658"/>
            <a:ext cx="5771515" cy="276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12. DESEMBOLSOS </a:t>
            </a:r>
            <a:r>
              <a:rPr dirty="0" sz="1100" b="1">
                <a:latin typeface="Arial"/>
                <a:cs typeface="Arial"/>
              </a:rPr>
              <a:t>O </a:t>
            </a:r>
            <a:r>
              <a:rPr dirty="0" sz="1100" spc="-5" b="1">
                <a:latin typeface="Arial"/>
                <a:cs typeface="Arial"/>
              </a:rPr>
              <a:t>DEPÓSITOS POR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SOSTENIMIENTO: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</a:pPr>
            <a:r>
              <a:rPr dirty="0" sz="1100" spc="-5">
                <a:latin typeface="Arial"/>
                <a:cs typeface="Arial"/>
              </a:rPr>
              <a:t>Para el </a:t>
            </a:r>
            <a:r>
              <a:rPr dirty="0" sz="1100">
                <a:latin typeface="Arial"/>
                <a:cs typeface="Arial"/>
              </a:rPr>
              <a:t>pago </a:t>
            </a:r>
            <a:r>
              <a:rPr dirty="0" sz="1100" spc="-5">
                <a:latin typeface="Arial"/>
                <a:cs typeface="Arial"/>
              </a:rPr>
              <a:t>del dinero correspondiente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los </a:t>
            </a:r>
            <a:r>
              <a:rPr dirty="0" sz="1100" spc="-5">
                <a:latin typeface="Arial"/>
                <a:cs typeface="Arial"/>
              </a:rPr>
              <a:t>rubros asignados, el cual se </a:t>
            </a:r>
            <a:r>
              <a:rPr dirty="0" sz="1100">
                <a:latin typeface="Arial"/>
                <a:cs typeface="Arial"/>
              </a:rPr>
              <a:t>efectuará  </a:t>
            </a:r>
            <a:r>
              <a:rPr dirty="0" sz="1100" spc="-5" b="1">
                <a:latin typeface="Arial"/>
                <a:cs typeface="Arial"/>
              </a:rPr>
              <a:t>trimestralmente</a:t>
            </a:r>
            <a:r>
              <a:rPr dirty="0" sz="1100" spc="-5">
                <a:latin typeface="Arial"/>
                <a:cs typeface="Arial"/>
              </a:rPr>
              <a:t>, el becario deberá </a:t>
            </a:r>
            <a:r>
              <a:rPr dirty="0" sz="1100" spc="-10">
                <a:latin typeface="Arial"/>
                <a:cs typeface="Arial"/>
              </a:rPr>
              <a:t>realizar </a:t>
            </a:r>
            <a:r>
              <a:rPr dirty="0" sz="1100" spc="-5">
                <a:latin typeface="Arial"/>
                <a:cs typeface="Arial"/>
              </a:rPr>
              <a:t>la </a:t>
            </a:r>
            <a:r>
              <a:rPr dirty="0" sz="1100">
                <a:latin typeface="Arial"/>
                <a:cs typeface="Arial"/>
              </a:rPr>
              <a:t>apertura </a:t>
            </a:r>
            <a:r>
              <a:rPr dirty="0" sz="1100" spc="-5">
                <a:latin typeface="Arial"/>
                <a:cs typeface="Arial"/>
              </a:rPr>
              <a:t>de </a:t>
            </a:r>
            <a:r>
              <a:rPr dirty="0" sz="1100" spc="5">
                <a:latin typeface="Arial"/>
                <a:cs typeface="Arial"/>
              </a:rPr>
              <a:t>una </a:t>
            </a:r>
            <a:r>
              <a:rPr dirty="0" sz="1100" b="1">
                <a:latin typeface="Arial"/>
                <a:cs typeface="Arial"/>
              </a:rPr>
              <a:t>cuenta </a:t>
            </a:r>
            <a:r>
              <a:rPr dirty="0" sz="1100" spc="-10" b="1">
                <a:latin typeface="Arial"/>
                <a:cs typeface="Arial"/>
              </a:rPr>
              <a:t>de </a:t>
            </a:r>
            <a:r>
              <a:rPr dirty="0" sz="1100" b="1">
                <a:latin typeface="Arial"/>
                <a:cs typeface="Arial"/>
              </a:rPr>
              <a:t>ahorros </a:t>
            </a:r>
            <a:r>
              <a:rPr dirty="0" sz="1100" spc="-10">
                <a:latin typeface="Arial"/>
                <a:cs typeface="Arial"/>
              </a:rPr>
              <a:t>en  </a:t>
            </a:r>
            <a:r>
              <a:rPr dirty="0" sz="1100" spc="-5">
                <a:latin typeface="Arial"/>
                <a:cs typeface="Arial"/>
              </a:rPr>
              <a:t>Colombia, en cualquier </a:t>
            </a:r>
            <a:r>
              <a:rPr dirty="0" sz="1100">
                <a:latin typeface="Arial"/>
                <a:cs typeface="Arial"/>
              </a:rPr>
              <a:t>banco </a:t>
            </a:r>
            <a:r>
              <a:rPr dirty="0" sz="1100" spc="-5">
                <a:latin typeface="Arial"/>
                <a:cs typeface="Arial"/>
              </a:rPr>
              <a:t>de la ciudad donde </a:t>
            </a:r>
            <a:r>
              <a:rPr dirty="0" sz="1100" spc="-15">
                <a:latin typeface="Arial"/>
                <a:cs typeface="Arial"/>
              </a:rPr>
              <a:t>va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cursar </a:t>
            </a:r>
            <a:r>
              <a:rPr dirty="0" sz="1100">
                <a:latin typeface="Arial"/>
                <a:cs typeface="Arial"/>
              </a:rPr>
              <a:t>sus </a:t>
            </a:r>
            <a:r>
              <a:rPr dirty="0" sz="1100" spc="-5">
                <a:latin typeface="Arial"/>
                <a:cs typeface="Arial"/>
              </a:rPr>
              <a:t>estudios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para ello,  debe presentar la cédula de extranjería. Las cuentas bancarias no </a:t>
            </a:r>
            <a:r>
              <a:rPr dirty="0" sz="1100">
                <a:latin typeface="Arial"/>
                <a:cs typeface="Arial"/>
              </a:rPr>
              <a:t>podrán </a:t>
            </a:r>
            <a:r>
              <a:rPr dirty="0" sz="1100" spc="-5">
                <a:latin typeface="Arial"/>
                <a:cs typeface="Arial"/>
              </a:rPr>
              <a:t>abrirse </a:t>
            </a:r>
            <a:r>
              <a:rPr dirty="0" sz="1100">
                <a:latin typeface="Arial"/>
                <a:cs typeface="Arial"/>
              </a:rPr>
              <a:t>con </a:t>
            </a:r>
            <a:r>
              <a:rPr dirty="0" sz="1100" spc="-5">
                <a:latin typeface="Arial"/>
                <a:cs typeface="Arial"/>
              </a:rPr>
              <a:t>el  pasaporte,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el depósito de la beca, no </a:t>
            </a:r>
            <a:r>
              <a:rPr dirty="0" sz="1100" spc="-10">
                <a:latin typeface="Arial"/>
                <a:cs typeface="Arial"/>
              </a:rPr>
              <a:t>se </a:t>
            </a:r>
            <a:r>
              <a:rPr dirty="0" sz="1100" spc="-5">
                <a:latin typeface="Arial"/>
                <a:cs typeface="Arial"/>
              </a:rPr>
              <a:t>realizará hasta que el </a:t>
            </a:r>
            <a:r>
              <a:rPr dirty="0" sz="1100">
                <a:latin typeface="Arial"/>
                <a:cs typeface="Arial"/>
              </a:rPr>
              <a:t>becario </a:t>
            </a:r>
            <a:r>
              <a:rPr dirty="0" sz="1100" spc="-5">
                <a:latin typeface="Arial"/>
                <a:cs typeface="Arial"/>
              </a:rPr>
              <a:t>cuente con </a:t>
            </a:r>
            <a:r>
              <a:rPr dirty="0" sz="1100" spc="-10">
                <a:latin typeface="Arial"/>
                <a:cs typeface="Arial"/>
              </a:rPr>
              <a:t>el  </a:t>
            </a:r>
            <a:r>
              <a:rPr dirty="0" sz="1100" spc="-5">
                <a:latin typeface="Arial"/>
                <a:cs typeface="Arial"/>
              </a:rPr>
              <a:t>certificado bancario relacionando </a:t>
            </a:r>
            <a:r>
              <a:rPr dirty="0" sz="1100">
                <a:latin typeface="Arial"/>
                <a:cs typeface="Arial"/>
              </a:rPr>
              <a:t>su </a:t>
            </a:r>
            <a:r>
              <a:rPr dirty="0" sz="1100" spc="-5">
                <a:latin typeface="Arial"/>
                <a:cs typeface="Arial"/>
              </a:rPr>
              <a:t>cédula de extranjería </a:t>
            </a:r>
            <a:r>
              <a:rPr dirty="0" sz="1100">
                <a:latin typeface="Arial"/>
                <a:cs typeface="Arial"/>
              </a:rPr>
              <a:t>como </a:t>
            </a:r>
            <a:r>
              <a:rPr dirty="0" sz="1100" spc="-5">
                <a:latin typeface="Arial"/>
                <a:cs typeface="Arial"/>
              </a:rPr>
              <a:t>documento de identificación.  Una vez </a:t>
            </a:r>
            <a:r>
              <a:rPr dirty="0" sz="1100" spc="5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becario </a:t>
            </a:r>
            <a:r>
              <a:rPr dirty="0" sz="1100" spc="-10">
                <a:latin typeface="Arial"/>
                <a:cs typeface="Arial"/>
              </a:rPr>
              <a:t>extranjero </a:t>
            </a:r>
            <a:r>
              <a:rPr dirty="0" sz="1100" spc="-5">
                <a:latin typeface="Arial"/>
                <a:cs typeface="Arial"/>
              </a:rPr>
              <a:t>cuente con </a:t>
            </a:r>
            <a:r>
              <a:rPr dirty="0" sz="1100">
                <a:latin typeface="Arial"/>
                <a:cs typeface="Arial"/>
              </a:rPr>
              <a:t>este </a:t>
            </a:r>
            <a:r>
              <a:rPr dirty="0" sz="1100" spc="-5">
                <a:latin typeface="Arial"/>
                <a:cs typeface="Arial"/>
              </a:rPr>
              <a:t>documento, deberá presentar en </a:t>
            </a:r>
            <a:r>
              <a:rPr dirty="0" sz="1100" spc="-10">
                <a:latin typeface="Arial"/>
                <a:cs typeface="Arial"/>
              </a:rPr>
              <a:t>la </a:t>
            </a:r>
            <a:r>
              <a:rPr dirty="0" sz="1100">
                <a:latin typeface="Arial"/>
                <a:cs typeface="Arial"/>
              </a:rPr>
              <a:t>Oficina </a:t>
            </a:r>
            <a:r>
              <a:rPr dirty="0" sz="1100" spc="-5">
                <a:latin typeface="Arial"/>
                <a:cs typeface="Arial"/>
              </a:rPr>
              <a:t>de  Relaciones </a:t>
            </a:r>
            <a:r>
              <a:rPr dirty="0" sz="1100">
                <a:latin typeface="Arial"/>
                <a:cs typeface="Arial"/>
              </a:rPr>
              <a:t>Internacionales </a:t>
            </a:r>
            <a:r>
              <a:rPr dirty="0" sz="1100" spc="-5">
                <a:latin typeface="Arial"/>
                <a:cs typeface="Arial"/>
              </a:rPr>
              <a:t>del </a:t>
            </a:r>
            <a:r>
              <a:rPr dirty="0" sz="1100">
                <a:latin typeface="Arial"/>
                <a:cs typeface="Arial"/>
              </a:rPr>
              <a:t>ICETEX, </a:t>
            </a:r>
            <a:r>
              <a:rPr dirty="0" sz="1100" spc="5">
                <a:latin typeface="Arial"/>
                <a:cs typeface="Arial"/>
              </a:rPr>
              <a:t>vía </a:t>
            </a:r>
            <a:r>
              <a:rPr dirty="0" sz="1100" spc="10">
                <a:latin typeface="Arial"/>
                <a:cs typeface="Arial"/>
              </a:rPr>
              <a:t>correo </a:t>
            </a:r>
            <a:r>
              <a:rPr dirty="0" sz="1100" spc="15">
                <a:latin typeface="Arial"/>
                <a:cs typeface="Arial"/>
              </a:rPr>
              <a:t>electrónico, </a:t>
            </a:r>
            <a:r>
              <a:rPr dirty="0" sz="1100" spc="-5">
                <a:latin typeface="Arial"/>
                <a:cs typeface="Arial"/>
              </a:rPr>
              <a:t>la certificación emitida por  la entidad financiera donde </a:t>
            </a:r>
            <a:r>
              <a:rPr dirty="0" sz="1100" spc="-5" b="1">
                <a:latin typeface="Arial"/>
                <a:cs typeface="Arial"/>
              </a:rPr>
              <a:t>conste el </a:t>
            </a:r>
            <a:r>
              <a:rPr dirty="0" sz="1100" b="1">
                <a:latin typeface="Arial"/>
                <a:cs typeface="Arial"/>
              </a:rPr>
              <a:t>número </a:t>
            </a:r>
            <a:r>
              <a:rPr dirty="0" sz="1100" spc="-10" b="1">
                <a:latin typeface="Arial"/>
                <a:cs typeface="Arial"/>
              </a:rPr>
              <a:t>de </a:t>
            </a:r>
            <a:r>
              <a:rPr dirty="0" sz="1100" b="1">
                <a:latin typeface="Arial"/>
                <a:cs typeface="Arial"/>
              </a:rPr>
              <a:t>cuenta y </a:t>
            </a:r>
            <a:r>
              <a:rPr dirty="0" sz="1100" spc="-5" b="1">
                <a:latin typeface="Arial"/>
                <a:cs typeface="Arial"/>
              </a:rPr>
              <a:t>el </a:t>
            </a:r>
            <a:r>
              <a:rPr dirty="0" sz="1100" b="1">
                <a:latin typeface="Arial"/>
                <a:cs typeface="Arial"/>
              </a:rPr>
              <a:t>número </a:t>
            </a:r>
            <a:r>
              <a:rPr dirty="0" sz="1100" spc="-10" b="1">
                <a:latin typeface="Arial"/>
                <a:cs typeface="Arial"/>
              </a:rPr>
              <a:t>de </a:t>
            </a:r>
            <a:r>
              <a:rPr dirty="0" sz="1100" spc="-5" b="1">
                <a:latin typeface="Arial"/>
                <a:cs typeface="Arial"/>
              </a:rPr>
              <a:t>identificación  (cédula de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extranjería).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7620">
              <a:lnSpc>
                <a:spcPct val="95800"/>
              </a:lnSpc>
            </a:pP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primer</a:t>
            </a:r>
            <a:r>
              <a:rPr dirty="0" sz="1100" spc="2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pago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sostenimiento,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instalación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gastos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libros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se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efectuará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cuando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becario  </a:t>
            </a:r>
            <a:r>
              <a:rPr dirty="0" sz="1100" spc="-5">
                <a:latin typeface="Arial"/>
                <a:cs typeface="Arial"/>
              </a:rPr>
              <a:t>haya </a:t>
            </a:r>
            <a:r>
              <a:rPr dirty="0" sz="1100">
                <a:latin typeface="Arial"/>
                <a:cs typeface="Arial"/>
              </a:rPr>
              <a:t>cumplido con </a:t>
            </a:r>
            <a:r>
              <a:rPr dirty="0" sz="1100" spc="-5">
                <a:latin typeface="Arial"/>
                <a:cs typeface="Arial"/>
              </a:rPr>
              <a:t>los requisitos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10">
                <a:latin typeface="Arial"/>
                <a:cs typeface="Arial"/>
              </a:rPr>
              <a:t>envío </a:t>
            </a:r>
            <a:r>
              <a:rPr dirty="0" sz="1100">
                <a:latin typeface="Arial"/>
                <a:cs typeface="Arial"/>
              </a:rPr>
              <a:t>de cédula de </a:t>
            </a:r>
            <a:r>
              <a:rPr dirty="0" sz="1100" spc="-5">
                <a:latin typeface="Arial"/>
                <a:cs typeface="Arial"/>
              </a:rPr>
              <a:t>extranjería, </a:t>
            </a:r>
            <a:r>
              <a:rPr dirty="0" sz="1100">
                <a:latin typeface="Arial"/>
                <a:cs typeface="Arial"/>
              </a:rPr>
              <a:t>certificado de cuenta  </a:t>
            </a:r>
            <a:r>
              <a:rPr dirty="0" sz="1100" spc="-5">
                <a:latin typeface="Arial"/>
                <a:cs typeface="Arial"/>
              </a:rPr>
              <a:t>bancaria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Colombia, dirección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teléfono móvil 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Colombia. </a:t>
            </a:r>
            <a:r>
              <a:rPr dirty="0" sz="1100">
                <a:latin typeface="Arial"/>
                <a:cs typeface="Arial"/>
              </a:rPr>
              <a:t>Este giro se </a:t>
            </a:r>
            <a:r>
              <a:rPr dirty="0" sz="1100" spc="-5">
                <a:latin typeface="Arial"/>
                <a:cs typeface="Arial"/>
              </a:rPr>
              <a:t>tramitará </a:t>
            </a:r>
            <a:r>
              <a:rPr dirty="0" sz="1100">
                <a:latin typeface="Arial"/>
                <a:cs typeface="Arial"/>
              </a:rPr>
              <a:t>al recibir  </a:t>
            </a:r>
            <a:r>
              <a:rPr dirty="0" sz="1100" spc="-5">
                <a:latin typeface="Arial"/>
                <a:cs typeface="Arial"/>
              </a:rPr>
              <a:t>los </a:t>
            </a:r>
            <a:r>
              <a:rPr dirty="0" sz="1100">
                <a:latin typeface="Arial"/>
                <a:cs typeface="Arial"/>
              </a:rPr>
              <a:t>documentos y el </a:t>
            </a:r>
            <a:r>
              <a:rPr dirty="0" sz="1100" spc="-5">
                <a:latin typeface="Arial"/>
                <a:cs typeface="Arial"/>
              </a:rPr>
              <a:t>becario recibirá recursos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máximo </a:t>
            </a:r>
            <a:r>
              <a:rPr dirty="0" sz="1100">
                <a:latin typeface="Arial"/>
                <a:cs typeface="Arial"/>
              </a:rPr>
              <a:t>dos semanas </a:t>
            </a:r>
            <a:r>
              <a:rPr dirty="0" sz="1100" spc="-5">
                <a:latin typeface="Arial"/>
                <a:cs typeface="Arial"/>
              </a:rPr>
              <a:t>luego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esto.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8288" y="4128642"/>
            <a:ext cx="5766435" cy="83693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12700" marR="5080">
              <a:lnSpc>
                <a:spcPct val="95900"/>
              </a:lnSpc>
              <a:spcBef>
                <a:spcPts val="155"/>
              </a:spcBef>
            </a:pPr>
            <a:r>
              <a:rPr dirty="0" sz="1100" spc="-5">
                <a:latin typeface="Arial"/>
                <a:cs typeface="Arial"/>
              </a:rPr>
              <a:t>El </a:t>
            </a:r>
            <a:r>
              <a:rPr dirty="0" sz="1100">
                <a:latin typeface="Arial"/>
                <a:cs typeface="Arial"/>
              </a:rPr>
              <a:t>pago </a:t>
            </a:r>
            <a:r>
              <a:rPr dirty="0" sz="1100" spc="-5">
                <a:latin typeface="Arial"/>
                <a:cs typeface="Arial"/>
              </a:rPr>
              <a:t>del sostenimiento dependerá de la </a:t>
            </a:r>
            <a:r>
              <a:rPr dirty="0" sz="1100">
                <a:latin typeface="Arial"/>
                <a:cs typeface="Arial"/>
              </a:rPr>
              <a:t>fecha </a:t>
            </a:r>
            <a:r>
              <a:rPr dirty="0" sz="1100" spc="-5">
                <a:latin typeface="Arial"/>
                <a:cs typeface="Arial"/>
              </a:rPr>
              <a:t>de inicio del programa académico del  becario,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no </a:t>
            </a:r>
            <a:r>
              <a:rPr dirty="0" sz="1100">
                <a:latin typeface="Arial"/>
                <a:cs typeface="Arial"/>
              </a:rPr>
              <a:t>del </a:t>
            </a:r>
            <a:r>
              <a:rPr dirty="0" sz="1100" spc="-5">
                <a:latin typeface="Arial"/>
                <a:cs typeface="Arial"/>
              </a:rPr>
              <a:t>tiempo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10">
                <a:latin typeface="Arial"/>
                <a:cs typeface="Arial"/>
              </a:rPr>
              <a:t>lleve </a:t>
            </a:r>
            <a:r>
              <a:rPr dirty="0" sz="1100" spc="-5">
                <a:latin typeface="Arial"/>
                <a:cs typeface="Arial"/>
              </a:rPr>
              <a:t>en Colombia. Es decir, </a:t>
            </a:r>
            <a:r>
              <a:rPr dirty="0" sz="1100">
                <a:latin typeface="Arial"/>
                <a:cs typeface="Arial"/>
              </a:rPr>
              <a:t>si </a:t>
            </a:r>
            <a:r>
              <a:rPr dirty="0" sz="1100" spc="-5">
                <a:latin typeface="Arial"/>
                <a:cs typeface="Arial"/>
              </a:rPr>
              <a:t>el becario ingresa al </a:t>
            </a:r>
            <a:r>
              <a:rPr dirty="0" sz="1100" spc="-10">
                <a:latin typeface="Arial"/>
                <a:cs typeface="Arial"/>
              </a:rPr>
              <a:t>país </a:t>
            </a:r>
            <a:r>
              <a:rPr dirty="0" sz="1100" spc="-5">
                <a:latin typeface="Arial"/>
                <a:cs typeface="Arial"/>
              </a:rPr>
              <a:t>un </a:t>
            </a:r>
            <a:r>
              <a:rPr dirty="0" sz="1100">
                <a:latin typeface="Arial"/>
                <a:cs typeface="Arial"/>
              </a:rPr>
              <a:t>mes  </a:t>
            </a:r>
            <a:r>
              <a:rPr dirty="0" sz="1100" spc="-5">
                <a:latin typeface="Arial"/>
                <a:cs typeface="Arial"/>
              </a:rPr>
              <a:t>antes del inicio </a:t>
            </a:r>
            <a:r>
              <a:rPr dirty="0" sz="1100">
                <a:latin typeface="Arial"/>
                <a:cs typeface="Arial"/>
              </a:rPr>
              <a:t>del programa, </a:t>
            </a:r>
            <a:r>
              <a:rPr dirty="0" sz="1100" spc="-10">
                <a:latin typeface="Arial"/>
                <a:cs typeface="Arial"/>
              </a:rPr>
              <a:t>los </a:t>
            </a:r>
            <a:r>
              <a:rPr dirty="0" sz="1100">
                <a:latin typeface="Arial"/>
                <a:cs typeface="Arial"/>
              </a:rPr>
              <a:t>recursos </a:t>
            </a:r>
            <a:r>
              <a:rPr dirty="0" sz="1100" spc="-5">
                <a:latin typeface="Arial"/>
                <a:cs typeface="Arial"/>
              </a:rPr>
              <a:t>serán depositados teniendo en cuenta la </a:t>
            </a:r>
            <a:r>
              <a:rPr dirty="0" sz="1100">
                <a:latin typeface="Arial"/>
                <a:cs typeface="Arial"/>
              </a:rPr>
              <a:t>fecha  </a:t>
            </a:r>
            <a:r>
              <a:rPr dirty="0" sz="1100" spc="-5">
                <a:latin typeface="Arial"/>
                <a:cs typeface="Arial"/>
              </a:rPr>
              <a:t>oficial de inicio del </a:t>
            </a:r>
            <a:r>
              <a:rPr dirty="0" sz="1100">
                <a:latin typeface="Arial"/>
                <a:cs typeface="Arial"/>
              </a:rPr>
              <a:t>Programa </a:t>
            </a:r>
            <a:r>
              <a:rPr dirty="0" sz="1100" spc="-5">
                <a:latin typeface="Arial"/>
                <a:cs typeface="Arial"/>
              </a:rPr>
              <a:t>Académico, la </a:t>
            </a:r>
            <a:r>
              <a:rPr dirty="0" sz="1100" spc="-10">
                <a:latin typeface="Arial"/>
                <a:cs typeface="Arial"/>
              </a:rPr>
              <a:t>cual </a:t>
            </a:r>
            <a:r>
              <a:rPr dirty="0" sz="1100">
                <a:latin typeface="Arial"/>
                <a:cs typeface="Arial"/>
              </a:rPr>
              <a:t>será </a:t>
            </a:r>
            <a:r>
              <a:rPr dirty="0" sz="1100" spc="-5">
                <a:latin typeface="Arial"/>
                <a:cs typeface="Arial"/>
              </a:rPr>
              <a:t>verificada por </a:t>
            </a:r>
            <a:r>
              <a:rPr dirty="0" sz="1100" spc="-1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universidad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la  </a:t>
            </a:r>
            <a:r>
              <a:rPr dirty="0" sz="1100">
                <a:latin typeface="Arial"/>
                <a:cs typeface="Arial"/>
              </a:rPr>
              <a:t>cual </a:t>
            </a:r>
            <a:r>
              <a:rPr dirty="0" sz="1100" spc="-5">
                <a:latin typeface="Arial"/>
                <a:cs typeface="Arial"/>
              </a:rPr>
              <a:t>iniciará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estudios.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5240" y="5093334"/>
            <a:ext cx="6002020" cy="333692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5240" marR="233679">
              <a:lnSpc>
                <a:spcPct val="95700"/>
              </a:lnSpc>
              <a:spcBef>
                <a:spcPts val="160"/>
              </a:spcBef>
            </a:pPr>
            <a:r>
              <a:rPr dirty="0" sz="1100" spc="-5">
                <a:latin typeface="Arial"/>
                <a:cs typeface="Arial"/>
              </a:rPr>
              <a:t>El </a:t>
            </a:r>
            <a:r>
              <a:rPr dirty="0" sz="1100">
                <a:latin typeface="Arial"/>
                <a:cs typeface="Arial"/>
              </a:rPr>
              <a:t>pago </a:t>
            </a:r>
            <a:r>
              <a:rPr dirty="0" sz="1100" spc="-5">
                <a:latin typeface="Arial"/>
                <a:cs typeface="Arial"/>
              </a:rPr>
              <a:t>del sostenimiento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los siguientes meses 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5">
                <a:latin typeface="Arial"/>
                <a:cs typeface="Arial"/>
              </a:rPr>
              <a:t>efectuará los primeros </a:t>
            </a:r>
            <a:r>
              <a:rPr dirty="0" sz="1100" spc="35">
                <a:latin typeface="Arial"/>
                <a:cs typeface="Arial"/>
              </a:rPr>
              <a:t>10 </a:t>
            </a:r>
            <a:r>
              <a:rPr dirty="0" sz="1100" spc="-10">
                <a:latin typeface="Arial"/>
                <a:cs typeface="Arial"/>
              </a:rPr>
              <a:t>días </a:t>
            </a:r>
            <a:r>
              <a:rPr dirty="0" sz="1100">
                <a:latin typeface="Arial"/>
                <a:cs typeface="Arial"/>
              </a:rPr>
              <a:t>del  mes que corresponda a </a:t>
            </a:r>
            <a:r>
              <a:rPr dirty="0" sz="1100" spc="-5">
                <a:latin typeface="Arial"/>
                <a:cs typeface="Arial"/>
              </a:rPr>
              <a:t>la iniciación de cada </a:t>
            </a:r>
            <a:r>
              <a:rPr dirty="0" sz="1100">
                <a:latin typeface="Arial"/>
                <a:cs typeface="Arial"/>
              </a:rPr>
              <a:t>trimestre </a:t>
            </a:r>
            <a:r>
              <a:rPr dirty="0" sz="1100" spc="-5">
                <a:latin typeface="Arial"/>
                <a:cs typeface="Arial"/>
              </a:rPr>
              <a:t>(lo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5">
                <a:latin typeface="Arial"/>
                <a:cs typeface="Arial"/>
              </a:rPr>
              <a:t>equivale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cada tres meses).  Es decir, el pago del sostenimiento </a:t>
            </a:r>
            <a:r>
              <a:rPr dirty="0" sz="1100" spc="-10">
                <a:latin typeface="Arial"/>
                <a:cs typeface="Arial"/>
              </a:rPr>
              <a:t>se realizará </a:t>
            </a:r>
            <a:r>
              <a:rPr dirty="0" sz="1100">
                <a:latin typeface="Arial"/>
                <a:cs typeface="Arial"/>
              </a:rPr>
              <a:t>por </a:t>
            </a:r>
            <a:r>
              <a:rPr dirty="0" sz="1100" spc="-5">
                <a:latin typeface="Arial"/>
                <a:cs typeface="Arial"/>
              </a:rPr>
              <a:t>trimestre adelantado, por ejemplo, el  sostenimiento de los </a:t>
            </a:r>
            <a:r>
              <a:rPr dirty="0" sz="1100">
                <a:latin typeface="Arial"/>
                <a:cs typeface="Arial"/>
              </a:rPr>
              <a:t>meses </a:t>
            </a:r>
            <a:r>
              <a:rPr dirty="0" sz="1100" spc="-5">
                <a:latin typeface="Arial"/>
                <a:cs typeface="Arial"/>
              </a:rPr>
              <a:t>de abril, </a:t>
            </a:r>
            <a:r>
              <a:rPr dirty="0" sz="1100">
                <a:latin typeface="Arial"/>
                <a:cs typeface="Arial"/>
              </a:rPr>
              <a:t>mayo y junio será </a:t>
            </a:r>
            <a:r>
              <a:rPr dirty="0" sz="1100" spc="-5">
                <a:latin typeface="Arial"/>
                <a:cs typeface="Arial"/>
              </a:rPr>
              <a:t>cancelado los primeros </a:t>
            </a:r>
            <a:r>
              <a:rPr dirty="0" sz="1100">
                <a:latin typeface="Arial"/>
                <a:cs typeface="Arial"/>
              </a:rPr>
              <a:t>10 </a:t>
            </a:r>
            <a:r>
              <a:rPr dirty="0" sz="1100" spc="-5">
                <a:latin typeface="Arial"/>
                <a:cs typeface="Arial"/>
              </a:rPr>
              <a:t>días de  </a:t>
            </a:r>
            <a:r>
              <a:rPr dirty="0" sz="1100">
                <a:latin typeface="Arial"/>
                <a:cs typeface="Arial"/>
              </a:rPr>
              <a:t>abril y así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sucesivamente.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472440">
              <a:lnSpc>
                <a:spcPct val="100000"/>
              </a:lnSpc>
              <a:spcBef>
                <a:spcPts val="5"/>
              </a:spcBef>
            </a:pPr>
            <a:r>
              <a:rPr dirty="0" sz="1100" spc="-5" b="1">
                <a:latin typeface="Arial"/>
                <a:cs typeface="Arial"/>
              </a:rPr>
              <a:t>13. COMPROMISOS DEL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BECARIO: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5715">
              <a:lnSpc>
                <a:spcPct val="95900"/>
              </a:lnSpc>
            </a:pPr>
            <a:r>
              <a:rPr dirty="0" sz="1100" spc="-5">
                <a:latin typeface="Arial"/>
                <a:cs typeface="Arial"/>
              </a:rPr>
              <a:t>Con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propósito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obtener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los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mejores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resultados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las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actividades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académicas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lograr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una  </a:t>
            </a:r>
            <a:r>
              <a:rPr dirty="0" sz="1100" spc="-5">
                <a:latin typeface="Arial"/>
                <a:cs typeface="Arial"/>
              </a:rPr>
              <a:t>experiencia enriquecedora, </a:t>
            </a:r>
            <a:r>
              <a:rPr dirty="0" sz="1100">
                <a:latin typeface="Arial"/>
                <a:cs typeface="Arial"/>
              </a:rPr>
              <a:t>y de </a:t>
            </a:r>
            <a:r>
              <a:rPr dirty="0" sz="1100" spc="-5">
                <a:latin typeface="Arial"/>
                <a:cs typeface="Arial"/>
              </a:rPr>
              <a:t>mantener </a:t>
            </a:r>
            <a:r>
              <a:rPr dirty="0" sz="1100">
                <a:latin typeface="Arial"/>
                <a:cs typeface="Arial"/>
              </a:rPr>
              <a:t>su bienestar y </a:t>
            </a:r>
            <a:r>
              <a:rPr dirty="0" sz="1100" spc="-5">
                <a:latin typeface="Arial"/>
                <a:cs typeface="Arial"/>
              </a:rPr>
              <a:t>seguridad, </a:t>
            </a:r>
            <a:r>
              <a:rPr dirty="0" sz="1100">
                <a:latin typeface="Arial"/>
                <a:cs typeface="Arial"/>
              </a:rPr>
              <a:t>el becario debe </a:t>
            </a:r>
            <a:r>
              <a:rPr dirty="0" sz="1100" spc="-5">
                <a:latin typeface="Arial"/>
                <a:cs typeface="Arial"/>
              </a:rPr>
              <a:t>cumplir </a:t>
            </a:r>
            <a:r>
              <a:rPr dirty="0" sz="1100">
                <a:latin typeface="Arial"/>
                <a:cs typeface="Arial"/>
              </a:rPr>
              <a:t>a  </a:t>
            </a:r>
            <a:r>
              <a:rPr dirty="0" sz="1100" spc="-5">
                <a:latin typeface="Arial"/>
                <a:cs typeface="Arial"/>
              </a:rPr>
              <a:t>cabalidad </a:t>
            </a:r>
            <a:r>
              <a:rPr dirty="0" sz="1100">
                <a:latin typeface="Arial"/>
                <a:cs typeface="Arial"/>
              </a:rPr>
              <a:t>con </a:t>
            </a:r>
            <a:r>
              <a:rPr dirty="0" sz="1100" spc="-5">
                <a:latin typeface="Arial"/>
                <a:cs typeface="Arial"/>
              </a:rPr>
              <a:t>lo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siguiente: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u="heavy" sz="11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Obligaciones</a:t>
            </a:r>
            <a:r>
              <a:rPr dirty="0" u="heavy" sz="1100" spc="-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Legales: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464820" indent="-279400">
              <a:lnSpc>
                <a:spcPct val="100000"/>
              </a:lnSpc>
              <a:spcBef>
                <a:spcPts val="5"/>
              </a:spcBef>
              <a:buFont typeface="Arial"/>
              <a:buAutoNum type="alphaLcParenR"/>
              <a:tabLst>
                <a:tab pos="465455" algn="l"/>
              </a:tabLst>
            </a:pPr>
            <a:r>
              <a:rPr dirty="0" sz="1100" spc="-5">
                <a:latin typeface="Arial"/>
                <a:cs typeface="Arial"/>
              </a:rPr>
              <a:t>Cumplir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acatar las leyes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colombianas.</a:t>
            </a:r>
            <a:endParaRPr sz="1100">
              <a:latin typeface="Arial"/>
              <a:cs typeface="Arial"/>
            </a:endParaRPr>
          </a:p>
          <a:p>
            <a:pPr algn="just" marL="464820" indent="-279400">
              <a:lnSpc>
                <a:spcPct val="100000"/>
              </a:lnSpc>
              <a:buFont typeface="Arial"/>
              <a:buAutoNum type="alphaLcParenR"/>
              <a:tabLst>
                <a:tab pos="465455" algn="l"/>
              </a:tabLst>
            </a:pPr>
            <a:r>
              <a:rPr dirty="0" sz="1100">
                <a:latin typeface="Arial"/>
                <a:cs typeface="Arial"/>
              </a:rPr>
              <a:t>Respetar </a:t>
            </a:r>
            <a:r>
              <a:rPr dirty="0" sz="1100" spc="-5">
                <a:latin typeface="Arial"/>
                <a:cs typeface="Arial"/>
              </a:rPr>
              <a:t>las </a:t>
            </a:r>
            <a:r>
              <a:rPr dirty="0" sz="1100">
                <a:latin typeface="Arial"/>
                <a:cs typeface="Arial"/>
              </a:rPr>
              <a:t>normas de conducta y </a:t>
            </a:r>
            <a:r>
              <a:rPr dirty="0" sz="1100" spc="-5">
                <a:latin typeface="Arial"/>
                <a:cs typeface="Arial"/>
              </a:rPr>
              <a:t>costumbres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sociales.</a:t>
            </a:r>
            <a:endParaRPr sz="1100">
              <a:latin typeface="Arial"/>
              <a:cs typeface="Arial"/>
            </a:endParaRPr>
          </a:p>
          <a:p>
            <a:pPr algn="just" marL="186055" marR="5080">
              <a:lnSpc>
                <a:spcPct val="99700"/>
              </a:lnSpc>
              <a:spcBef>
                <a:spcPts val="5"/>
              </a:spcBef>
              <a:buFont typeface="Arial"/>
              <a:buAutoNum type="alphaLcParenR"/>
              <a:tabLst>
                <a:tab pos="465455" algn="l"/>
              </a:tabLst>
            </a:pPr>
            <a:r>
              <a:rPr dirty="0" sz="1100" spc="-5">
                <a:latin typeface="Arial"/>
                <a:cs typeface="Arial"/>
              </a:rPr>
              <a:t>Realizar los trámites </a:t>
            </a:r>
            <a:r>
              <a:rPr dirty="0" sz="1100" spc="-1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visa </a:t>
            </a:r>
            <a:r>
              <a:rPr dirty="0" sz="1100">
                <a:latin typeface="Arial"/>
                <a:cs typeface="Arial"/>
              </a:rPr>
              <a:t>TP1 y </a:t>
            </a:r>
            <a:r>
              <a:rPr dirty="0" sz="1100" spc="-5">
                <a:latin typeface="Arial"/>
                <a:cs typeface="Arial"/>
              </a:rPr>
              <a:t>cédula </a:t>
            </a:r>
            <a:r>
              <a:rPr dirty="0" sz="1100" spc="-1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extranjería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los </a:t>
            </a:r>
            <a:r>
              <a:rPr dirty="0" sz="1100">
                <a:latin typeface="Arial"/>
                <a:cs typeface="Arial"/>
              </a:rPr>
              <a:t>tiempos </a:t>
            </a:r>
            <a:r>
              <a:rPr dirty="0" sz="1100" spc="-5">
                <a:latin typeface="Arial"/>
                <a:cs typeface="Arial"/>
              </a:rPr>
              <a:t>exigidos,  asegurándose </a:t>
            </a:r>
            <a:r>
              <a:rPr dirty="0" sz="1100">
                <a:latin typeface="Arial"/>
                <a:cs typeface="Arial"/>
              </a:rPr>
              <a:t>de no </a:t>
            </a:r>
            <a:r>
              <a:rPr dirty="0" sz="1100" spc="-5">
                <a:latin typeface="Arial"/>
                <a:cs typeface="Arial"/>
              </a:rPr>
              <a:t>dejar vencer estos documentos </a:t>
            </a:r>
            <a:r>
              <a:rPr dirty="0" sz="1100" spc="-10">
                <a:latin typeface="Arial"/>
                <a:cs typeface="Arial"/>
              </a:rPr>
              <a:t>ya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5">
                <a:latin typeface="Arial"/>
                <a:cs typeface="Arial"/>
              </a:rPr>
              <a:t>esto le generaría </a:t>
            </a:r>
            <a:r>
              <a:rPr dirty="0" sz="1100">
                <a:latin typeface="Arial"/>
                <a:cs typeface="Arial"/>
              </a:rPr>
              <a:t>multas y  </a:t>
            </a:r>
            <a:r>
              <a:rPr dirty="0" sz="1100" spc="-5">
                <a:latin typeface="Arial"/>
                <a:cs typeface="Arial"/>
              </a:rPr>
              <a:t>sanciones. Si </a:t>
            </a:r>
            <a:r>
              <a:rPr dirty="0" sz="1100">
                <a:latin typeface="Arial"/>
                <a:cs typeface="Arial"/>
              </a:rPr>
              <a:t>el becario </a:t>
            </a:r>
            <a:r>
              <a:rPr dirty="0" sz="1100" spc="-5">
                <a:latin typeface="Arial"/>
                <a:cs typeface="Arial"/>
              </a:rPr>
              <a:t>infringe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lo anterior, </a:t>
            </a:r>
            <a:r>
              <a:rPr dirty="0" sz="1100">
                <a:latin typeface="Arial"/>
                <a:cs typeface="Arial"/>
              </a:rPr>
              <a:t>debe </a:t>
            </a:r>
            <a:r>
              <a:rPr dirty="0" sz="1100" spc="-5">
                <a:latin typeface="Arial"/>
                <a:cs typeface="Arial"/>
              </a:rPr>
              <a:t>asumir los costos adicionales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los  trámites.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881" y="9296095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4135" y="475390"/>
            <a:ext cx="1882804" cy="31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1915" y="9248299"/>
            <a:ext cx="6590577" cy="500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33666" y="4601083"/>
            <a:ext cx="180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alibri Light"/>
                <a:cs typeface="Calibri Light"/>
              </a:rPr>
              <a:t>8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5240" y="1226565"/>
            <a:ext cx="6002020" cy="320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1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Obligaciones</a:t>
            </a:r>
            <a:r>
              <a:rPr dirty="0" u="heavy" sz="11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Académicas: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472440" marR="5080" indent="-228600">
              <a:lnSpc>
                <a:spcPct val="99700"/>
              </a:lnSpc>
              <a:spcBef>
                <a:spcPts val="5"/>
              </a:spcBef>
              <a:buFont typeface="Arial"/>
              <a:buAutoNum type="alphaLcParenR"/>
              <a:tabLst>
                <a:tab pos="473075" algn="l"/>
              </a:tabLst>
            </a:pPr>
            <a:r>
              <a:rPr dirty="0" sz="1100" spc="-5">
                <a:latin typeface="Arial"/>
                <a:cs typeface="Arial"/>
              </a:rPr>
              <a:t>Realizar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programa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académico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dentro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del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mismo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período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para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cual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aprobó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beca,  es </a:t>
            </a:r>
            <a:r>
              <a:rPr dirty="0" sz="1100" spc="-5">
                <a:latin typeface="Arial"/>
                <a:cs typeface="Arial"/>
              </a:rPr>
              <a:t>decir, </a:t>
            </a:r>
            <a:r>
              <a:rPr dirty="0" sz="1100">
                <a:latin typeface="Arial"/>
                <a:cs typeface="Arial"/>
              </a:rPr>
              <a:t>no es </a:t>
            </a:r>
            <a:r>
              <a:rPr dirty="0" sz="1100" spc="-5">
                <a:latin typeface="Arial"/>
                <a:cs typeface="Arial"/>
              </a:rPr>
              <a:t>posible cambiar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programa </a:t>
            </a:r>
            <a:r>
              <a:rPr dirty="0" sz="1100">
                <a:latin typeface="Arial"/>
                <a:cs typeface="Arial"/>
              </a:rPr>
              <a:t>ni </a:t>
            </a:r>
            <a:r>
              <a:rPr dirty="0" sz="1100" spc="-1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universidad. </a:t>
            </a:r>
            <a:r>
              <a:rPr dirty="0" sz="1100">
                <a:latin typeface="Arial"/>
                <a:cs typeface="Arial"/>
              </a:rPr>
              <a:t>Así </a:t>
            </a:r>
            <a:r>
              <a:rPr dirty="0" sz="1100" spc="-5">
                <a:latin typeface="Arial"/>
                <a:cs typeface="Arial"/>
              </a:rPr>
              <a:t>mismo, </a:t>
            </a:r>
            <a:r>
              <a:rPr dirty="0" sz="1100">
                <a:latin typeface="Arial"/>
                <a:cs typeface="Arial"/>
              </a:rPr>
              <a:t>debe </a:t>
            </a:r>
            <a:r>
              <a:rPr dirty="0" sz="1100" spc="-5">
                <a:latin typeface="Arial"/>
                <a:cs typeface="Arial"/>
              </a:rPr>
              <a:t>culminar  exitosamente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programa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académico,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dentro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los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tiempos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estimados.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No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podrá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aplazar  materias </a:t>
            </a:r>
            <a:r>
              <a:rPr dirty="0" sz="1100">
                <a:latin typeface="Arial"/>
                <a:cs typeface="Arial"/>
              </a:rPr>
              <a:t>ni </a:t>
            </a:r>
            <a:r>
              <a:rPr dirty="0" sz="1100" spc="-5">
                <a:latin typeface="Arial"/>
                <a:cs typeface="Arial"/>
              </a:rPr>
              <a:t>créditos académicos.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150">
              <a:latin typeface="Times New Roman"/>
              <a:cs typeface="Times New Roman"/>
            </a:endParaRPr>
          </a:p>
          <a:p>
            <a:pPr algn="just" marL="472440" marR="5080" indent="-228600">
              <a:lnSpc>
                <a:spcPct val="99500"/>
              </a:lnSpc>
              <a:buFont typeface="Arial"/>
              <a:buAutoNum type="alphaLcParenR"/>
              <a:tabLst>
                <a:tab pos="473075" algn="l"/>
              </a:tabLst>
            </a:pPr>
            <a:r>
              <a:rPr dirty="0" sz="1100" spc="-5">
                <a:latin typeface="Arial"/>
                <a:cs typeface="Arial"/>
              </a:rPr>
              <a:t>Dedicar </a:t>
            </a:r>
            <a:r>
              <a:rPr dirty="0" sz="1100">
                <a:latin typeface="Arial"/>
                <a:cs typeface="Arial"/>
              </a:rPr>
              <a:t>su tiempo a </a:t>
            </a:r>
            <a:r>
              <a:rPr dirty="0" sz="1100" spc="-5">
                <a:latin typeface="Arial"/>
                <a:cs typeface="Arial"/>
              </a:rPr>
              <a:t>la realización del programa académico, </a:t>
            </a:r>
            <a:r>
              <a:rPr dirty="0" sz="1100" spc="-10">
                <a:latin typeface="Arial"/>
                <a:cs typeface="Arial"/>
              </a:rPr>
              <a:t>ya </a:t>
            </a:r>
            <a:r>
              <a:rPr dirty="0" sz="1100">
                <a:latin typeface="Arial"/>
                <a:cs typeface="Arial"/>
              </a:rPr>
              <a:t>que no </a:t>
            </a:r>
            <a:r>
              <a:rPr dirty="0" sz="1100" spc="-5">
                <a:latin typeface="Arial"/>
                <a:cs typeface="Arial"/>
              </a:rPr>
              <a:t>le </a:t>
            </a:r>
            <a:r>
              <a:rPr dirty="0" sz="1100">
                <a:latin typeface="Arial"/>
                <a:cs typeface="Arial"/>
              </a:rPr>
              <a:t>es </a:t>
            </a:r>
            <a:r>
              <a:rPr dirty="0" sz="1100" spc="-5">
                <a:latin typeface="Arial"/>
                <a:cs typeface="Arial"/>
              </a:rPr>
              <a:t>permitido  </a:t>
            </a:r>
            <a:r>
              <a:rPr dirty="0" sz="1100">
                <a:latin typeface="Arial"/>
                <a:cs typeface="Arial"/>
              </a:rPr>
              <a:t>establecer </a:t>
            </a:r>
            <a:r>
              <a:rPr dirty="0" sz="1100" spc="-5">
                <a:latin typeface="Arial"/>
                <a:cs typeface="Arial"/>
              </a:rPr>
              <a:t>contratos laborales, </a:t>
            </a:r>
            <a:r>
              <a:rPr dirty="0" sz="1100">
                <a:latin typeface="Arial"/>
                <a:cs typeface="Arial"/>
              </a:rPr>
              <a:t>bajo </a:t>
            </a:r>
            <a:r>
              <a:rPr dirty="0" sz="1100" spc="-5">
                <a:latin typeface="Arial"/>
                <a:cs typeface="Arial"/>
              </a:rPr>
              <a:t>ninguna modalidad, mientras tenga la condición </a:t>
            </a:r>
            <a:r>
              <a:rPr dirty="0" sz="1100" spc="-10">
                <a:latin typeface="Arial"/>
                <a:cs typeface="Arial"/>
              </a:rPr>
              <a:t>de  </a:t>
            </a:r>
            <a:r>
              <a:rPr dirty="0" sz="1100">
                <a:latin typeface="Arial"/>
                <a:cs typeface="Arial"/>
              </a:rPr>
              <a:t>becario </a:t>
            </a:r>
            <a:r>
              <a:rPr dirty="0" sz="1100" spc="-5">
                <a:latin typeface="Arial"/>
                <a:cs typeface="Arial"/>
              </a:rPr>
              <a:t>del ICETEX. </a:t>
            </a:r>
            <a:r>
              <a:rPr dirty="0" sz="110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Visa </a:t>
            </a:r>
            <a:r>
              <a:rPr dirty="0" sz="1100">
                <a:latin typeface="Arial"/>
                <a:cs typeface="Arial"/>
              </a:rPr>
              <a:t>TP1 </a:t>
            </a:r>
            <a:r>
              <a:rPr dirty="0" sz="1100" spc="-5">
                <a:latin typeface="Arial"/>
                <a:cs typeface="Arial"/>
              </a:rPr>
              <a:t>avalada </a:t>
            </a:r>
            <a:r>
              <a:rPr dirty="0" sz="1100">
                <a:latin typeface="Arial"/>
                <a:cs typeface="Arial"/>
              </a:rPr>
              <a:t>por el </a:t>
            </a:r>
            <a:r>
              <a:rPr dirty="0" sz="1100" spc="-5">
                <a:latin typeface="Arial"/>
                <a:cs typeface="Arial"/>
              </a:rPr>
              <a:t>ICETEX </a:t>
            </a:r>
            <a:r>
              <a:rPr dirty="0" sz="1100">
                <a:latin typeface="Arial"/>
                <a:cs typeface="Arial"/>
              </a:rPr>
              <a:t>no </a:t>
            </a:r>
            <a:r>
              <a:rPr dirty="0" sz="1100" spc="-5">
                <a:latin typeface="Arial"/>
                <a:cs typeface="Arial"/>
              </a:rPr>
              <a:t>permite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trabajar.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lphaLcParenR"/>
            </a:pPr>
            <a:endParaRPr sz="1100">
              <a:latin typeface="Times New Roman"/>
              <a:cs typeface="Times New Roman"/>
            </a:endParaRPr>
          </a:p>
          <a:p>
            <a:pPr marL="472440" indent="-229235">
              <a:lnSpc>
                <a:spcPct val="100000"/>
              </a:lnSpc>
              <a:buFont typeface="Arial"/>
              <a:buAutoNum type="alphaLcParenR"/>
              <a:tabLst>
                <a:tab pos="473075" algn="l"/>
              </a:tabLst>
            </a:pPr>
            <a:r>
              <a:rPr dirty="0" sz="1100" spc="-5">
                <a:latin typeface="Arial"/>
                <a:cs typeface="Arial"/>
              </a:rPr>
              <a:t>Mantener </a:t>
            </a:r>
            <a:r>
              <a:rPr dirty="0" sz="1100">
                <a:latin typeface="Arial"/>
                <a:cs typeface="Arial"/>
              </a:rPr>
              <a:t>un </a:t>
            </a:r>
            <a:r>
              <a:rPr dirty="0" sz="1100" spc="-5">
                <a:latin typeface="Arial"/>
                <a:cs typeface="Arial"/>
              </a:rPr>
              <a:t>promedio académico mínimo </a:t>
            </a:r>
            <a:r>
              <a:rPr dirty="0" sz="1100">
                <a:latin typeface="Arial"/>
                <a:cs typeface="Arial"/>
              </a:rPr>
              <a:t>de 4.0 sobre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5.0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100">
              <a:latin typeface="Times New Roman"/>
              <a:cs typeface="Times New Roman"/>
            </a:endParaRPr>
          </a:p>
          <a:p>
            <a:pPr algn="just" marL="472440" marR="5080">
              <a:lnSpc>
                <a:spcPct val="99700"/>
              </a:lnSpc>
            </a:pPr>
            <a:r>
              <a:rPr dirty="0" sz="1100" spc="-5">
                <a:latin typeface="Arial"/>
                <a:cs typeface="Arial"/>
              </a:rPr>
              <a:t>Presentar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un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informe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9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experiencia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cada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trimestre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para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cual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informarán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las</a:t>
            </a:r>
            <a:r>
              <a:rPr dirty="0" sz="1100" spc="-9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fechas  y </a:t>
            </a:r>
            <a:r>
              <a:rPr dirty="0" sz="1100" spc="-5">
                <a:latin typeface="Arial"/>
                <a:cs typeface="Arial"/>
              </a:rPr>
              <a:t>metodología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la cual </a:t>
            </a:r>
            <a:r>
              <a:rPr dirty="0" sz="1100">
                <a:latin typeface="Arial"/>
                <a:cs typeface="Arial"/>
              </a:rPr>
              <a:t>deben ser </a:t>
            </a:r>
            <a:r>
              <a:rPr dirty="0" sz="1100" spc="-5">
                <a:latin typeface="Arial"/>
                <a:cs typeface="Arial"/>
              </a:rPr>
              <a:t>entregados </a:t>
            </a:r>
            <a:r>
              <a:rPr dirty="0" sz="1100">
                <a:latin typeface="Arial"/>
                <a:cs typeface="Arial"/>
              </a:rPr>
              <a:t>(es de </a:t>
            </a:r>
            <a:r>
              <a:rPr dirty="0" sz="1100" spc="-5">
                <a:latin typeface="Arial"/>
                <a:cs typeface="Arial"/>
              </a:rPr>
              <a:t>anotar </a:t>
            </a:r>
            <a:r>
              <a:rPr dirty="0" sz="1100">
                <a:latin typeface="Arial"/>
                <a:cs typeface="Arial"/>
              </a:rPr>
              <a:t>que, de </a:t>
            </a:r>
            <a:r>
              <a:rPr dirty="0" sz="1100" spc="5">
                <a:latin typeface="Arial"/>
                <a:cs typeface="Arial"/>
              </a:rPr>
              <a:t>no </a:t>
            </a:r>
            <a:r>
              <a:rPr dirty="0" sz="1100" spc="-5">
                <a:latin typeface="Arial"/>
                <a:cs typeface="Arial"/>
              </a:rPr>
              <a:t>presentar los  </a:t>
            </a:r>
            <a:r>
              <a:rPr dirty="0" sz="1100">
                <a:latin typeface="Arial"/>
                <a:cs typeface="Arial"/>
              </a:rPr>
              <a:t>informes en </a:t>
            </a:r>
            <a:r>
              <a:rPr dirty="0" sz="1100" spc="-5">
                <a:latin typeface="Arial"/>
                <a:cs typeface="Arial"/>
              </a:rPr>
              <a:t>las fechas </a:t>
            </a:r>
            <a:r>
              <a:rPr dirty="0" sz="1100">
                <a:latin typeface="Arial"/>
                <a:cs typeface="Arial"/>
              </a:rPr>
              <a:t>estipuladas, el </a:t>
            </a:r>
            <a:r>
              <a:rPr dirty="0" sz="1100" spc="-5">
                <a:latin typeface="Arial"/>
                <a:cs typeface="Arial"/>
              </a:rPr>
              <a:t>ICETEX </a:t>
            </a:r>
            <a:r>
              <a:rPr dirty="0" sz="1100">
                <a:latin typeface="Arial"/>
                <a:cs typeface="Arial"/>
              </a:rPr>
              <a:t>no </a:t>
            </a:r>
            <a:r>
              <a:rPr dirty="0" sz="1100" spc="-5">
                <a:latin typeface="Arial"/>
                <a:cs typeface="Arial"/>
              </a:rPr>
              <a:t>realizará </a:t>
            </a:r>
            <a:r>
              <a:rPr dirty="0" sz="1100">
                <a:latin typeface="Arial"/>
                <a:cs typeface="Arial"/>
              </a:rPr>
              <a:t>el desembolso  </a:t>
            </a:r>
            <a:r>
              <a:rPr dirty="0" sz="1100" spc="-5">
                <a:latin typeface="Arial"/>
                <a:cs typeface="Arial"/>
              </a:rPr>
              <a:t>correspondiente </a:t>
            </a:r>
            <a:r>
              <a:rPr dirty="0" sz="1100">
                <a:latin typeface="Arial"/>
                <a:cs typeface="Arial"/>
              </a:rPr>
              <a:t>al </a:t>
            </a:r>
            <a:r>
              <a:rPr dirty="0" sz="1100" spc="-5">
                <a:latin typeface="Arial"/>
                <a:cs typeface="Arial"/>
              </a:rPr>
              <a:t>siguiente trimestre hasta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10">
                <a:latin typeface="Arial"/>
                <a:cs typeface="Arial"/>
              </a:rPr>
              <a:t>el </a:t>
            </a:r>
            <a:r>
              <a:rPr dirty="0" sz="1100">
                <a:latin typeface="Arial"/>
                <a:cs typeface="Arial"/>
              </a:rPr>
              <a:t>becario no </a:t>
            </a:r>
            <a:r>
              <a:rPr dirty="0" sz="1100" spc="-5">
                <a:latin typeface="Arial"/>
                <a:cs typeface="Arial"/>
              </a:rPr>
              <a:t>envíe los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documentos.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472440" indent="-229235">
              <a:lnSpc>
                <a:spcPct val="100000"/>
              </a:lnSpc>
              <a:buFont typeface="Arial"/>
              <a:buAutoNum type="alphaLcParenR" startAt="4"/>
              <a:tabLst>
                <a:tab pos="473075" algn="l"/>
              </a:tabLst>
            </a:pPr>
            <a:r>
              <a:rPr dirty="0" sz="1100" spc="-5">
                <a:latin typeface="Arial"/>
                <a:cs typeface="Arial"/>
              </a:rPr>
              <a:t>Cumplir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cabalidad con las normas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la institución </a:t>
            </a:r>
            <a:r>
              <a:rPr dirty="0" sz="1100">
                <a:latin typeface="Arial"/>
                <a:cs typeface="Arial"/>
              </a:rPr>
              <a:t>donde </a:t>
            </a:r>
            <a:r>
              <a:rPr dirty="0" sz="1100" spc="-5">
                <a:latin typeface="Arial"/>
                <a:cs typeface="Arial"/>
              </a:rPr>
              <a:t>realiza </a:t>
            </a:r>
            <a:r>
              <a:rPr dirty="0" sz="1100">
                <a:latin typeface="Arial"/>
                <a:cs typeface="Arial"/>
              </a:rPr>
              <a:t>sus</a:t>
            </a:r>
            <a:r>
              <a:rPr dirty="0" sz="1100" spc="6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estudios.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6888" y="4572126"/>
            <a:ext cx="54483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 b="1">
                <a:latin typeface="Arial"/>
                <a:cs typeface="Arial"/>
              </a:rPr>
              <a:t>e) </a:t>
            </a:r>
            <a:r>
              <a:rPr dirty="0" sz="1100" spc="-5">
                <a:latin typeface="Arial"/>
                <a:cs typeface="Arial"/>
              </a:rPr>
              <a:t>Actualizar </a:t>
            </a:r>
            <a:r>
              <a:rPr dirty="0" sz="1100">
                <a:latin typeface="Arial"/>
                <a:cs typeface="Arial"/>
              </a:rPr>
              <a:t>ante el </a:t>
            </a:r>
            <a:r>
              <a:rPr dirty="0" sz="1100" spc="-5">
                <a:latin typeface="Arial"/>
                <a:cs typeface="Arial"/>
              </a:rPr>
              <a:t>ICETEX los </a:t>
            </a:r>
            <a:r>
              <a:rPr dirty="0" sz="1100">
                <a:latin typeface="Arial"/>
                <a:cs typeface="Arial"/>
              </a:rPr>
              <a:t>datos de </a:t>
            </a:r>
            <a:r>
              <a:rPr dirty="0" sz="1100" spc="-5">
                <a:latin typeface="Arial"/>
                <a:cs typeface="Arial"/>
              </a:rPr>
              <a:t>contacto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domicilio </a:t>
            </a:r>
            <a:r>
              <a:rPr dirty="0" sz="1100">
                <a:latin typeface="Arial"/>
                <a:cs typeface="Arial"/>
              </a:rPr>
              <a:t>de manera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permanente.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6888" y="4913502"/>
            <a:ext cx="375602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0665" algn="l"/>
              </a:tabLst>
            </a:pPr>
            <a:r>
              <a:rPr dirty="0" sz="1100" b="1">
                <a:latin typeface="Arial"/>
                <a:cs typeface="Arial"/>
              </a:rPr>
              <a:t>f)	</a:t>
            </a:r>
            <a:r>
              <a:rPr dirty="0" sz="1100" spc="-5">
                <a:latin typeface="Arial"/>
                <a:cs typeface="Arial"/>
              </a:rPr>
              <a:t>Asistir </a:t>
            </a:r>
            <a:r>
              <a:rPr dirty="0" sz="1100">
                <a:latin typeface="Arial"/>
                <a:cs typeface="Arial"/>
              </a:rPr>
              <a:t>a todas </a:t>
            </a:r>
            <a:r>
              <a:rPr dirty="0" sz="1100" spc="-5">
                <a:latin typeface="Arial"/>
                <a:cs typeface="Arial"/>
              </a:rPr>
              <a:t>las reuniones convocadas por </a:t>
            </a:r>
            <a:r>
              <a:rPr dirty="0" sz="1100">
                <a:latin typeface="Arial"/>
                <a:cs typeface="Arial"/>
              </a:rPr>
              <a:t>el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ICETEX.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8288" y="5254878"/>
            <a:ext cx="5997575" cy="26847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469265" marR="6350" indent="-228600">
              <a:lnSpc>
                <a:spcPct val="100000"/>
              </a:lnSpc>
              <a:spcBef>
                <a:spcPts val="105"/>
              </a:spcBef>
              <a:buFont typeface="Arial"/>
              <a:buAutoNum type="alphaLcParenR" startAt="7"/>
              <a:tabLst>
                <a:tab pos="469900" algn="l"/>
              </a:tabLst>
            </a:pPr>
            <a:r>
              <a:rPr dirty="0" sz="1100">
                <a:latin typeface="Arial"/>
                <a:cs typeface="Arial"/>
              </a:rPr>
              <a:t>Proponer que su </a:t>
            </a:r>
            <a:r>
              <a:rPr dirty="0" sz="1100" spc="-5">
                <a:latin typeface="Arial"/>
                <a:cs typeface="Arial"/>
              </a:rPr>
              <a:t>trabajo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tesis 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5">
                <a:latin typeface="Arial"/>
                <a:cs typeface="Arial"/>
              </a:rPr>
              <a:t>enfoque </a:t>
            </a:r>
            <a:r>
              <a:rPr dirty="0" sz="1100" spc="-1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temas prioritarios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1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impacto </a:t>
            </a:r>
            <a:r>
              <a:rPr dirty="0" sz="1100">
                <a:latin typeface="Arial"/>
                <a:cs typeface="Arial"/>
              </a:rPr>
              <a:t>para  </a:t>
            </a:r>
            <a:r>
              <a:rPr dirty="0" sz="1100" spc="-5">
                <a:latin typeface="Arial"/>
                <a:cs typeface="Arial"/>
              </a:rPr>
              <a:t>Colombia.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lphaLcParenR" startAt="7"/>
            </a:pPr>
            <a:endParaRPr sz="11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Arial"/>
              <a:buAutoNum type="alphaLcParenR" startAt="7"/>
              <a:tabLst>
                <a:tab pos="469900" algn="l"/>
              </a:tabLst>
            </a:pPr>
            <a:r>
              <a:rPr dirty="0" sz="1100" spc="-5">
                <a:latin typeface="Arial"/>
                <a:cs typeface="Arial"/>
              </a:rPr>
              <a:t>Presentar </a:t>
            </a:r>
            <a:r>
              <a:rPr dirty="0" sz="1100">
                <a:latin typeface="Arial"/>
                <a:cs typeface="Arial"/>
              </a:rPr>
              <a:t>al </a:t>
            </a:r>
            <a:r>
              <a:rPr dirty="0" sz="1100" spc="-5">
                <a:latin typeface="Arial"/>
                <a:cs typeface="Arial"/>
              </a:rPr>
              <a:t>ICETEX la copia </a:t>
            </a:r>
            <a:r>
              <a:rPr dirty="0" sz="1100">
                <a:latin typeface="Arial"/>
                <a:cs typeface="Arial"/>
              </a:rPr>
              <a:t>del </a:t>
            </a:r>
            <a:r>
              <a:rPr dirty="0" sz="1100" spc="-5">
                <a:latin typeface="Arial"/>
                <a:cs typeface="Arial"/>
              </a:rPr>
              <a:t>diploma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grado.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11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Obligaciones</a:t>
            </a:r>
            <a:r>
              <a:rPr dirty="0" u="heavy" sz="1100" spc="-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especiales: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469265" marR="5080" indent="-228600">
              <a:lnSpc>
                <a:spcPct val="99400"/>
              </a:lnSpc>
            </a:pPr>
            <a:r>
              <a:rPr dirty="0" sz="1100" spc="-5" b="1">
                <a:latin typeface="Arial"/>
                <a:cs typeface="Arial"/>
              </a:rPr>
              <a:t>a) </a:t>
            </a:r>
            <a:r>
              <a:rPr dirty="0" sz="1100" spc="-5">
                <a:latin typeface="Arial"/>
                <a:cs typeface="Arial"/>
              </a:rPr>
              <a:t>El </a:t>
            </a:r>
            <a:r>
              <a:rPr dirty="0" sz="1100">
                <a:latin typeface="Arial"/>
                <a:cs typeface="Arial"/>
              </a:rPr>
              <a:t>becario se </a:t>
            </a:r>
            <a:r>
              <a:rPr dirty="0" sz="1100" spc="-5">
                <a:latin typeface="Arial"/>
                <a:cs typeface="Arial"/>
              </a:rPr>
              <a:t>compromete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NO participar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actividades ilícitas relacionadas </a:t>
            </a:r>
            <a:r>
              <a:rPr dirty="0" sz="1100">
                <a:latin typeface="Arial"/>
                <a:cs typeface="Arial"/>
              </a:rPr>
              <a:t>con el  </a:t>
            </a:r>
            <a:r>
              <a:rPr dirty="0" sz="1100" spc="-5">
                <a:latin typeface="Arial"/>
                <a:cs typeface="Arial"/>
              </a:rPr>
              <a:t>lavado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activos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la </a:t>
            </a:r>
            <a:r>
              <a:rPr dirty="0" sz="1100">
                <a:latin typeface="Arial"/>
                <a:cs typeface="Arial"/>
              </a:rPr>
              <a:t>financiación </a:t>
            </a:r>
            <a:r>
              <a:rPr dirty="0" sz="1100" spc="-5">
                <a:latin typeface="Arial"/>
                <a:cs typeface="Arial"/>
              </a:rPr>
              <a:t>del terrorismo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delitos </a:t>
            </a:r>
            <a:r>
              <a:rPr dirty="0" sz="1100">
                <a:latin typeface="Arial"/>
                <a:cs typeface="Arial"/>
              </a:rPr>
              <a:t>fuentes de </a:t>
            </a:r>
            <a:r>
              <a:rPr dirty="0" sz="1100" spc="-5">
                <a:latin typeface="Arial"/>
                <a:cs typeface="Arial"/>
              </a:rPr>
              <a:t>estos. </a:t>
            </a:r>
            <a:r>
              <a:rPr dirty="0" sz="1100">
                <a:latin typeface="Arial"/>
                <a:cs typeface="Arial"/>
              </a:rPr>
              <a:t>Así mismo, a  comunicar al </a:t>
            </a:r>
            <a:r>
              <a:rPr dirty="0" sz="1100" spc="-5">
                <a:latin typeface="Arial"/>
                <a:cs typeface="Arial"/>
              </a:rPr>
              <a:t>ICETEX </a:t>
            </a:r>
            <a:r>
              <a:rPr dirty="0" sz="1100">
                <a:latin typeface="Arial"/>
                <a:cs typeface="Arial"/>
              </a:rPr>
              <a:t>o a una </a:t>
            </a:r>
            <a:r>
              <a:rPr dirty="0" sz="1100" spc="-5">
                <a:latin typeface="Arial"/>
                <a:cs typeface="Arial"/>
              </a:rPr>
              <a:t>autoridad competente </a:t>
            </a:r>
            <a:r>
              <a:rPr dirty="0" sz="1100">
                <a:latin typeface="Arial"/>
                <a:cs typeface="Arial"/>
              </a:rPr>
              <a:t>toda </a:t>
            </a:r>
            <a:r>
              <a:rPr dirty="0" sz="1100" spc="-5">
                <a:latin typeface="Arial"/>
                <a:cs typeface="Arial"/>
              </a:rPr>
              <a:t>la información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5">
                <a:latin typeface="Arial"/>
                <a:cs typeface="Arial"/>
              </a:rPr>
              <a:t>conozca  referentes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estos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delitos.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IMPORTANTE: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ts val="1260"/>
              </a:lnSpc>
            </a:pPr>
            <a:r>
              <a:rPr dirty="0" sz="1100" spc="-5">
                <a:latin typeface="Arial"/>
                <a:cs typeface="Arial"/>
              </a:rPr>
              <a:t>Si </a:t>
            </a:r>
            <a:r>
              <a:rPr dirty="0" sz="1100">
                <a:latin typeface="Arial"/>
                <a:cs typeface="Arial"/>
              </a:rPr>
              <a:t>el becario no cumple </a:t>
            </a:r>
            <a:r>
              <a:rPr dirty="0" sz="1100" spc="-5">
                <a:latin typeface="Arial"/>
                <a:cs typeface="Arial"/>
              </a:rPr>
              <a:t>con </a:t>
            </a:r>
            <a:r>
              <a:rPr dirty="0" sz="1100">
                <a:latin typeface="Arial"/>
                <a:cs typeface="Arial"/>
              </a:rPr>
              <a:t>alguno o </a:t>
            </a:r>
            <a:r>
              <a:rPr dirty="0" sz="1100" spc="-5">
                <a:latin typeface="Arial"/>
                <a:cs typeface="Arial"/>
              </a:rPr>
              <a:t>varios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los requisitos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la beca, esta </a:t>
            </a:r>
            <a:r>
              <a:rPr dirty="0" sz="1100">
                <a:latin typeface="Arial"/>
                <a:cs typeface="Arial"/>
              </a:rPr>
              <a:t>será </a:t>
            </a:r>
            <a:r>
              <a:rPr dirty="0" sz="1100" spc="-5">
                <a:latin typeface="Arial"/>
                <a:cs typeface="Arial"/>
              </a:rPr>
              <a:t>suspendida </a:t>
            </a:r>
            <a:r>
              <a:rPr dirty="0" sz="1100">
                <a:latin typeface="Arial"/>
                <a:cs typeface="Arial"/>
              </a:rPr>
              <a:t>al  </a:t>
            </a:r>
            <a:r>
              <a:rPr dirty="0" sz="1100" spc="-5">
                <a:latin typeface="Arial"/>
                <a:cs typeface="Arial"/>
              </a:rPr>
              <a:t>igual </a:t>
            </a:r>
            <a:r>
              <a:rPr dirty="0" sz="1100">
                <a:latin typeface="Arial"/>
                <a:cs typeface="Arial"/>
              </a:rPr>
              <a:t>que su </a:t>
            </a:r>
            <a:r>
              <a:rPr dirty="0" sz="1100" spc="-5">
                <a:latin typeface="Arial"/>
                <a:cs typeface="Arial"/>
              </a:rPr>
              <a:t>visa de </a:t>
            </a:r>
            <a:r>
              <a:rPr dirty="0" sz="1100" spc="-10">
                <a:latin typeface="Arial"/>
                <a:cs typeface="Arial"/>
              </a:rPr>
              <a:t>cortesía </a:t>
            </a:r>
            <a:r>
              <a:rPr dirty="0" sz="1100" spc="-5">
                <a:latin typeface="Arial"/>
                <a:cs typeface="Arial"/>
              </a:rPr>
              <a:t>tipo </a:t>
            </a:r>
            <a:r>
              <a:rPr dirty="0" sz="1100">
                <a:latin typeface="Arial"/>
                <a:cs typeface="Arial"/>
              </a:rPr>
              <a:t>“V” y </a:t>
            </a:r>
            <a:r>
              <a:rPr dirty="0" sz="1100" spc="-5">
                <a:latin typeface="Arial"/>
                <a:cs typeface="Arial"/>
              </a:rPr>
              <a:t>deberá viajar </a:t>
            </a:r>
            <a:r>
              <a:rPr dirty="0" sz="1100">
                <a:latin typeface="Arial"/>
                <a:cs typeface="Arial"/>
              </a:rPr>
              <a:t>a su </a:t>
            </a:r>
            <a:r>
              <a:rPr dirty="0" sz="1100" spc="-5">
                <a:latin typeface="Arial"/>
                <a:cs typeface="Arial"/>
              </a:rPr>
              <a:t>país</a:t>
            </a:r>
            <a:r>
              <a:rPr dirty="0" sz="1100" spc="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inmediatamente.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881" y="9296095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9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4135" y="475390"/>
            <a:ext cx="1882804" cy="31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1915" y="9248299"/>
            <a:ext cx="6590577" cy="500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33666" y="4601083"/>
            <a:ext cx="1803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alibri Light"/>
                <a:cs typeface="Calibri Light"/>
              </a:rPr>
              <a:t>9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8288" y="1200658"/>
            <a:ext cx="5999480" cy="2461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14. SUSPENSIÓN </a:t>
            </a:r>
            <a:r>
              <a:rPr dirty="0" sz="1100" b="1">
                <a:latin typeface="Arial"/>
                <a:cs typeface="Arial"/>
              </a:rPr>
              <a:t>DE </a:t>
            </a:r>
            <a:r>
              <a:rPr dirty="0" sz="1100" spc="5" b="1">
                <a:latin typeface="Arial"/>
                <a:cs typeface="Arial"/>
              </a:rPr>
              <a:t>LA</a:t>
            </a:r>
            <a:r>
              <a:rPr dirty="0" sz="1100" spc="-7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BECA: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8890">
              <a:lnSpc>
                <a:spcPts val="1270"/>
              </a:lnSpc>
            </a:pPr>
            <a:r>
              <a:rPr dirty="0" sz="1100" spc="-5">
                <a:latin typeface="Arial"/>
                <a:cs typeface="Arial"/>
              </a:rPr>
              <a:t>El ICETEX </a:t>
            </a:r>
            <a:r>
              <a:rPr dirty="0" sz="1100">
                <a:latin typeface="Arial"/>
                <a:cs typeface="Arial"/>
              </a:rPr>
              <a:t>podrá </a:t>
            </a:r>
            <a:r>
              <a:rPr dirty="0" sz="1100" spc="-5">
                <a:latin typeface="Arial"/>
                <a:cs typeface="Arial"/>
              </a:rPr>
              <a:t>suspender </a:t>
            </a:r>
            <a:r>
              <a:rPr dirty="0" sz="1100">
                <a:latin typeface="Arial"/>
                <a:cs typeface="Arial"/>
              </a:rPr>
              <a:t>en forma </a:t>
            </a:r>
            <a:r>
              <a:rPr dirty="0" sz="1100" spc="-5">
                <a:latin typeface="Arial"/>
                <a:cs typeface="Arial"/>
              </a:rPr>
              <a:t>temporal 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definitiva los desembolsos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la beca, cuando  </a:t>
            </a:r>
            <a:r>
              <a:rPr dirty="0" sz="1100">
                <a:latin typeface="Arial"/>
                <a:cs typeface="Arial"/>
              </a:rPr>
              <a:t>el becario </a:t>
            </a:r>
            <a:r>
              <a:rPr dirty="0" sz="1100" spc="-5">
                <a:latin typeface="Arial"/>
                <a:cs typeface="Arial"/>
              </a:rPr>
              <a:t>incurra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cualquiera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los siguientes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casos: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u="heavy" sz="11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SUSPENSIÓN TEMPORAL: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8255">
              <a:lnSpc>
                <a:spcPts val="1260"/>
              </a:lnSpc>
            </a:pPr>
            <a:r>
              <a:rPr dirty="0" sz="1100">
                <a:latin typeface="Arial"/>
                <a:cs typeface="Arial"/>
              </a:rPr>
              <a:t>La </a:t>
            </a:r>
            <a:r>
              <a:rPr dirty="0" sz="1100" spc="-5">
                <a:latin typeface="Arial"/>
                <a:cs typeface="Arial"/>
              </a:rPr>
              <a:t>suspensión temporal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la </a:t>
            </a:r>
            <a:r>
              <a:rPr dirty="0" sz="1100">
                <a:latin typeface="Arial"/>
                <a:cs typeface="Arial"/>
              </a:rPr>
              <a:t>beca </a:t>
            </a:r>
            <a:r>
              <a:rPr dirty="0" sz="1100" spc="-5">
                <a:latin typeface="Arial"/>
                <a:cs typeface="Arial"/>
              </a:rPr>
              <a:t>implica la suspensión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los desembolsos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los siguientes  </a:t>
            </a:r>
            <a:r>
              <a:rPr dirty="0" sz="1100">
                <a:latin typeface="Arial"/>
                <a:cs typeface="Arial"/>
              </a:rPr>
              <a:t>casos:</a:t>
            </a:r>
            <a:endParaRPr sz="1100">
              <a:latin typeface="Arial"/>
              <a:cs typeface="Arial"/>
            </a:endParaRPr>
          </a:p>
          <a:p>
            <a:pPr algn="just" marL="469265" marR="6985" indent="-228600">
              <a:lnSpc>
                <a:spcPts val="1260"/>
              </a:lnSpc>
              <a:spcBef>
                <a:spcPts val="85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100">
                <a:latin typeface="Arial"/>
                <a:cs typeface="Arial"/>
              </a:rPr>
              <a:t>Por </a:t>
            </a:r>
            <a:r>
              <a:rPr dirty="0" sz="1100" spc="-5">
                <a:latin typeface="Arial"/>
                <a:cs typeface="Arial"/>
              </a:rPr>
              <a:t>enfermedad, incapacidad mental 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física, que impida </a:t>
            </a:r>
            <a:r>
              <a:rPr dirty="0" sz="1100">
                <a:latin typeface="Arial"/>
                <a:cs typeface="Arial"/>
              </a:rPr>
              <a:t>al </a:t>
            </a:r>
            <a:r>
              <a:rPr dirty="0" sz="1100" spc="-5">
                <a:latin typeface="Arial"/>
                <a:cs typeface="Arial"/>
              </a:rPr>
              <a:t>becario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manera temporal  la continuación </a:t>
            </a:r>
            <a:r>
              <a:rPr dirty="0" sz="1100">
                <a:latin typeface="Arial"/>
                <a:cs typeface="Arial"/>
              </a:rPr>
              <a:t>de sus </a:t>
            </a:r>
            <a:r>
              <a:rPr dirty="0" sz="1100" spc="-5">
                <a:latin typeface="Arial"/>
                <a:cs typeface="Arial"/>
              </a:rPr>
              <a:t>actividades educativas, debidamente justificadas, máximo </a:t>
            </a:r>
            <a:r>
              <a:rPr dirty="0" sz="1100">
                <a:latin typeface="Arial"/>
                <a:cs typeface="Arial"/>
              </a:rPr>
              <a:t>por un  </a:t>
            </a:r>
            <a:r>
              <a:rPr dirty="0" sz="1100" spc="-5">
                <a:latin typeface="Arial"/>
                <a:cs typeface="Arial"/>
              </a:rPr>
              <a:t>período </a:t>
            </a:r>
            <a:r>
              <a:rPr dirty="0" sz="1100">
                <a:latin typeface="Arial"/>
                <a:cs typeface="Arial"/>
              </a:rPr>
              <a:t>académico de </a:t>
            </a:r>
            <a:r>
              <a:rPr dirty="0" sz="1100" spc="-5">
                <a:latin typeface="Arial"/>
                <a:cs typeface="Arial"/>
              </a:rPr>
              <a:t>seis meses.</a:t>
            </a:r>
            <a:endParaRPr sz="1100">
              <a:latin typeface="Arial"/>
              <a:cs typeface="Arial"/>
            </a:endParaRPr>
          </a:p>
          <a:p>
            <a:pPr algn="just" marL="469265" marR="5080" indent="-228600">
              <a:lnSpc>
                <a:spcPct val="95900"/>
              </a:lnSpc>
              <a:spcBef>
                <a:spcPts val="50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100">
                <a:latin typeface="Arial"/>
                <a:cs typeface="Arial"/>
              </a:rPr>
              <a:t>Por no </a:t>
            </a:r>
            <a:r>
              <a:rPr dirty="0" sz="1100" spc="-5">
                <a:latin typeface="Arial"/>
                <a:cs typeface="Arial"/>
              </a:rPr>
              <a:t>enviar los informes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experiencia </a:t>
            </a:r>
            <a:r>
              <a:rPr dirty="0" sz="1100">
                <a:latin typeface="Arial"/>
                <a:cs typeface="Arial"/>
              </a:rPr>
              <a:t>trimestrales que </a:t>
            </a:r>
            <a:r>
              <a:rPr dirty="0" sz="1100" spc="-5">
                <a:latin typeface="Arial"/>
                <a:cs typeface="Arial"/>
              </a:rPr>
              <a:t>certifican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cumplimiento </a:t>
            </a:r>
            <a:r>
              <a:rPr dirty="0" sz="1100">
                <a:latin typeface="Arial"/>
                <a:cs typeface="Arial"/>
              </a:rPr>
              <a:t>de  </a:t>
            </a:r>
            <a:r>
              <a:rPr dirty="0" sz="1100" spc="-5">
                <a:latin typeface="Arial"/>
                <a:cs typeface="Arial"/>
              </a:rPr>
              <a:t>las obligaciones académicas, las notas, </a:t>
            </a:r>
            <a:r>
              <a:rPr dirty="0" sz="1100">
                <a:latin typeface="Arial"/>
                <a:cs typeface="Arial"/>
              </a:rPr>
              <a:t>y </a:t>
            </a:r>
            <a:r>
              <a:rPr dirty="0" sz="1100" spc="-5">
                <a:latin typeface="Arial"/>
                <a:cs typeface="Arial"/>
              </a:rPr>
              <a:t>la asistencia, </a:t>
            </a:r>
            <a:r>
              <a:rPr dirty="0" sz="1100">
                <a:latin typeface="Arial"/>
                <a:cs typeface="Arial"/>
              </a:rPr>
              <a:t>el cual es firmado </a:t>
            </a:r>
            <a:r>
              <a:rPr dirty="0" sz="1100" spc="-5">
                <a:latin typeface="Arial"/>
                <a:cs typeface="Arial"/>
              </a:rPr>
              <a:t>por </a:t>
            </a:r>
            <a:r>
              <a:rPr dirty="0" sz="1100">
                <a:latin typeface="Arial"/>
                <a:cs typeface="Arial"/>
              </a:rPr>
              <a:t>el  </a:t>
            </a:r>
            <a:r>
              <a:rPr dirty="0" sz="1100" spc="-5">
                <a:latin typeface="Arial"/>
                <a:cs typeface="Arial"/>
              </a:rPr>
              <a:t>Coordinador 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tutor del </a:t>
            </a:r>
            <a:r>
              <a:rPr dirty="0" sz="1100">
                <a:latin typeface="Arial"/>
                <a:cs typeface="Arial"/>
              </a:rPr>
              <a:t>Programa de </a:t>
            </a:r>
            <a:r>
              <a:rPr dirty="0" sz="1100" spc="-5">
                <a:latin typeface="Arial"/>
                <a:cs typeface="Arial"/>
              </a:rPr>
              <a:t>Estudios </a:t>
            </a:r>
            <a:r>
              <a:rPr dirty="0" sz="1100">
                <a:latin typeface="Arial"/>
                <a:cs typeface="Arial"/>
              </a:rPr>
              <a:t>que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realiza.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8288" y="3832072"/>
            <a:ext cx="6000115" cy="108966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100" spc="-5" b="1">
                <a:latin typeface="Arial"/>
                <a:cs typeface="Arial"/>
              </a:rPr>
              <a:t>OBSERVACIONES:</a:t>
            </a:r>
            <a:endParaRPr sz="1100">
              <a:latin typeface="Arial"/>
              <a:cs typeface="Arial"/>
            </a:endParaRPr>
          </a:p>
          <a:p>
            <a:pPr algn="just" marL="12700" marR="5080">
              <a:lnSpc>
                <a:spcPct val="95900"/>
              </a:lnSpc>
              <a:spcBef>
                <a:spcPts val="260"/>
              </a:spcBef>
            </a:pPr>
            <a:r>
              <a:rPr dirty="0" sz="1100" spc="-5">
                <a:latin typeface="Arial"/>
                <a:cs typeface="Arial"/>
              </a:rPr>
              <a:t>Una vez </a:t>
            </a:r>
            <a:r>
              <a:rPr dirty="0" sz="1100">
                <a:latin typeface="Arial"/>
                <a:cs typeface="Arial"/>
              </a:rPr>
              <a:t>sucedido el hecho, el becario </a:t>
            </a:r>
            <a:r>
              <a:rPr dirty="0" sz="1100" spc="-5">
                <a:latin typeface="Arial"/>
                <a:cs typeface="Arial"/>
              </a:rPr>
              <a:t>deberá informar </a:t>
            </a:r>
            <a:r>
              <a:rPr dirty="0" sz="1100">
                <a:latin typeface="Arial"/>
                <a:cs typeface="Arial"/>
              </a:rPr>
              <a:t>al </a:t>
            </a:r>
            <a:r>
              <a:rPr dirty="0" sz="1100" spc="-10">
                <a:latin typeface="Arial"/>
                <a:cs typeface="Arial"/>
              </a:rPr>
              <a:t>ICETEX </a:t>
            </a:r>
            <a:r>
              <a:rPr dirty="0" sz="1100">
                <a:latin typeface="Arial"/>
                <a:cs typeface="Arial"/>
              </a:rPr>
              <a:t>en un </a:t>
            </a:r>
            <a:r>
              <a:rPr dirty="0" sz="1100" spc="-5">
                <a:latin typeface="Arial"/>
                <a:cs typeface="Arial"/>
              </a:rPr>
              <a:t>plazo </a:t>
            </a:r>
            <a:r>
              <a:rPr dirty="0" sz="1100">
                <a:latin typeface="Arial"/>
                <a:cs typeface="Arial"/>
              </a:rPr>
              <a:t>no </a:t>
            </a:r>
            <a:r>
              <a:rPr dirty="0" sz="1100" spc="-5">
                <a:latin typeface="Arial"/>
                <a:cs typeface="Arial"/>
              </a:rPr>
              <a:t>mayor </a:t>
            </a:r>
            <a:r>
              <a:rPr dirty="0" sz="1100">
                <a:latin typeface="Arial"/>
                <a:cs typeface="Arial"/>
              </a:rPr>
              <a:t>al  </a:t>
            </a:r>
            <a:r>
              <a:rPr dirty="0" sz="1100" spc="-5">
                <a:latin typeface="Arial"/>
                <a:cs typeface="Arial"/>
              </a:rPr>
              <a:t>requerido para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siguiente desembolso, </a:t>
            </a:r>
            <a:r>
              <a:rPr dirty="0" sz="1100">
                <a:latin typeface="Arial"/>
                <a:cs typeface="Arial"/>
              </a:rPr>
              <a:t>caso </a:t>
            </a:r>
            <a:r>
              <a:rPr dirty="0" sz="1100" spc="-5">
                <a:latin typeface="Arial"/>
                <a:cs typeface="Arial"/>
              </a:rPr>
              <a:t>contrario la </a:t>
            </a:r>
            <a:r>
              <a:rPr dirty="0" sz="1100">
                <a:latin typeface="Arial"/>
                <a:cs typeface="Arial"/>
              </a:rPr>
              <a:t>beca será </a:t>
            </a:r>
            <a:r>
              <a:rPr dirty="0" sz="1100" spc="-5">
                <a:latin typeface="Arial"/>
                <a:cs typeface="Arial"/>
              </a:rPr>
              <a:t>suspendida </a:t>
            </a:r>
            <a:r>
              <a:rPr dirty="0" sz="1100">
                <a:latin typeface="Arial"/>
                <a:cs typeface="Arial"/>
              </a:rPr>
              <a:t>de manera  </a:t>
            </a:r>
            <a:r>
              <a:rPr dirty="0" sz="1100" spc="-5">
                <a:latin typeface="Arial"/>
                <a:cs typeface="Arial"/>
              </a:rPr>
              <a:t>definitiva.</a:t>
            </a:r>
            <a:endParaRPr sz="1100">
              <a:latin typeface="Arial"/>
              <a:cs typeface="Arial"/>
            </a:endParaRPr>
          </a:p>
          <a:p>
            <a:pPr algn="just" marL="12700" marR="6985">
              <a:lnSpc>
                <a:spcPts val="1270"/>
              </a:lnSpc>
              <a:spcBef>
                <a:spcPts val="290"/>
              </a:spcBef>
            </a:pPr>
            <a:r>
              <a:rPr dirty="0" sz="1100" spc="-5">
                <a:latin typeface="Arial"/>
                <a:cs typeface="Arial"/>
              </a:rPr>
              <a:t>Una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vez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superada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causa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por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cual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suspendió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manera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temporal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ejecución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beca,  </a:t>
            </a:r>
            <a:r>
              <a:rPr dirty="0" sz="1100">
                <a:latin typeface="Arial"/>
                <a:cs typeface="Arial"/>
              </a:rPr>
              <a:t>el becario </a:t>
            </a:r>
            <a:r>
              <a:rPr dirty="0" sz="1100" spc="-5">
                <a:latin typeface="Arial"/>
                <a:cs typeface="Arial"/>
              </a:rPr>
              <a:t>deberá informar </a:t>
            </a:r>
            <a:r>
              <a:rPr dirty="0" sz="1100">
                <a:latin typeface="Arial"/>
                <a:cs typeface="Arial"/>
              </a:rPr>
              <a:t>al </a:t>
            </a:r>
            <a:r>
              <a:rPr dirty="0" sz="1100" spc="-5">
                <a:latin typeface="Arial"/>
                <a:cs typeface="Arial"/>
              </a:rPr>
              <a:t>ICETEX </a:t>
            </a:r>
            <a:r>
              <a:rPr dirty="0" sz="1100">
                <a:latin typeface="Arial"/>
                <a:cs typeface="Arial"/>
              </a:rPr>
              <a:t>para </a:t>
            </a:r>
            <a:r>
              <a:rPr dirty="0" sz="1100" spc="-5">
                <a:latin typeface="Arial"/>
                <a:cs typeface="Arial"/>
              </a:rPr>
              <a:t>continuar recibiendo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beneficio 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 spc="7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sostenimiento.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8288" y="5116195"/>
            <a:ext cx="5999480" cy="40227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11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SUSPENSIÓN DEFINITIVA: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ts val="1260"/>
              </a:lnSpc>
            </a:pPr>
            <a:r>
              <a:rPr dirty="0" sz="1100" spc="-5">
                <a:latin typeface="Arial"/>
                <a:cs typeface="Arial"/>
              </a:rPr>
              <a:t>El ICETEX podrá suspender </a:t>
            </a:r>
            <a:r>
              <a:rPr dirty="0" sz="1100">
                <a:latin typeface="Arial"/>
                <a:cs typeface="Arial"/>
              </a:rPr>
              <a:t>de forma </a:t>
            </a:r>
            <a:r>
              <a:rPr dirty="0" sz="1100" spc="-5">
                <a:latin typeface="Arial"/>
                <a:cs typeface="Arial"/>
              </a:rPr>
              <a:t>definitiva los </a:t>
            </a:r>
            <a:r>
              <a:rPr dirty="0" sz="1100">
                <a:latin typeface="Arial"/>
                <a:cs typeface="Arial"/>
              </a:rPr>
              <a:t>desembolsos o no </a:t>
            </a:r>
            <a:r>
              <a:rPr dirty="0" sz="1100" spc="-5">
                <a:latin typeface="Arial"/>
                <a:cs typeface="Arial"/>
              </a:rPr>
              <a:t>renovar la </a:t>
            </a:r>
            <a:r>
              <a:rPr dirty="0" sz="1100" spc="5">
                <a:latin typeface="Arial"/>
                <a:cs typeface="Arial"/>
              </a:rPr>
              <a:t>beca, </a:t>
            </a:r>
            <a:r>
              <a:rPr dirty="0" sz="1100">
                <a:latin typeface="Arial"/>
                <a:cs typeface="Arial"/>
              </a:rPr>
              <a:t>cuando  se incurra en uno de </a:t>
            </a:r>
            <a:r>
              <a:rPr dirty="0" sz="1100" spc="-5">
                <a:latin typeface="Arial"/>
                <a:cs typeface="Arial"/>
              </a:rPr>
              <a:t>los siguientes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casos:</a:t>
            </a:r>
            <a:endParaRPr sz="1100">
              <a:latin typeface="Arial"/>
              <a:cs typeface="Arial"/>
            </a:endParaRPr>
          </a:p>
          <a:p>
            <a:pPr marL="469265" marR="7620" indent="-228600">
              <a:lnSpc>
                <a:spcPts val="126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  <a:tab pos="835025" algn="l"/>
                <a:tab pos="1603375" algn="l"/>
                <a:tab pos="1906270" algn="l"/>
                <a:tab pos="2230755" algn="l"/>
                <a:tab pos="2898140" algn="l"/>
                <a:tab pos="3625850" algn="l"/>
                <a:tab pos="3921760" algn="l"/>
                <a:tab pos="4664710" algn="l"/>
                <a:tab pos="4968240" algn="l"/>
                <a:tab pos="5292725" algn="l"/>
                <a:tab pos="5827395" algn="l"/>
              </a:tabLst>
            </a:pP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no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>
                <a:latin typeface="Arial"/>
                <a:cs typeface="Arial"/>
              </a:rPr>
              <a:t>es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os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>
                <a:latin typeface="Arial"/>
                <a:cs typeface="Arial"/>
              </a:rPr>
              <a:t>co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ece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as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>
                <a:latin typeface="Arial"/>
                <a:cs typeface="Arial"/>
              </a:rPr>
              <a:t>de  </a:t>
            </a:r>
            <a:r>
              <a:rPr dirty="0" sz="1100" spc="-5">
                <a:latin typeface="Arial"/>
                <a:cs typeface="Arial"/>
              </a:rPr>
              <a:t>Postulación/Reglamento del Programa </a:t>
            </a:r>
            <a:r>
              <a:rPr dirty="0" sz="1100">
                <a:latin typeface="Arial"/>
                <a:cs typeface="Arial"/>
              </a:rPr>
              <a:t>Beca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Colombia.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126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100">
                <a:latin typeface="Arial"/>
                <a:cs typeface="Arial"/>
              </a:rPr>
              <a:t>Por </a:t>
            </a:r>
            <a:r>
              <a:rPr dirty="0" sz="1100" spc="-5">
                <a:latin typeface="Arial"/>
                <a:cs typeface="Arial"/>
              </a:rPr>
              <a:t>expulsión del centro educativo, teniendo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cuenta </a:t>
            </a:r>
            <a:r>
              <a:rPr dirty="0" sz="1100">
                <a:latin typeface="Arial"/>
                <a:cs typeface="Arial"/>
              </a:rPr>
              <a:t>que no </a:t>
            </a:r>
            <a:r>
              <a:rPr dirty="0" sz="1100" spc="-5">
                <a:latin typeface="Arial"/>
                <a:cs typeface="Arial"/>
              </a:rPr>
              <a:t>cumplió con </a:t>
            </a:r>
            <a:r>
              <a:rPr dirty="0" sz="1100">
                <a:latin typeface="Arial"/>
                <a:cs typeface="Arial"/>
              </a:rPr>
              <a:t>el reglamento  de </a:t>
            </a:r>
            <a:r>
              <a:rPr dirty="0" sz="1100" spc="-5">
                <a:latin typeface="Arial"/>
                <a:cs typeface="Arial"/>
              </a:rPr>
              <a:t>la institución.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marL="469265" marR="5715" indent="-228600">
              <a:lnSpc>
                <a:spcPts val="1260"/>
              </a:lnSpc>
              <a:spcBef>
                <a:spcPts val="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100">
                <a:latin typeface="Arial"/>
                <a:cs typeface="Arial"/>
              </a:rPr>
              <a:t>Por no </a:t>
            </a:r>
            <a:r>
              <a:rPr dirty="0" sz="1100" spc="-5">
                <a:latin typeface="Arial"/>
                <a:cs typeface="Arial"/>
              </a:rPr>
              <a:t>acreditar </a:t>
            </a:r>
            <a:r>
              <a:rPr dirty="0" sz="1100">
                <a:latin typeface="Arial"/>
                <a:cs typeface="Arial"/>
              </a:rPr>
              <a:t>el </a:t>
            </a:r>
            <a:r>
              <a:rPr dirty="0" sz="1100" spc="-5">
                <a:latin typeface="Arial"/>
                <a:cs typeface="Arial"/>
              </a:rPr>
              <a:t>promedio académico exigido correspondiente </a:t>
            </a:r>
            <a:r>
              <a:rPr dirty="0" sz="1100">
                <a:latin typeface="Arial"/>
                <a:cs typeface="Arial"/>
              </a:rPr>
              <a:t>al </a:t>
            </a:r>
            <a:r>
              <a:rPr dirty="0" sz="1100" spc="-5">
                <a:latin typeface="Arial"/>
                <a:cs typeface="Arial"/>
              </a:rPr>
              <a:t>período académico  inmediato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anterior.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100">
                <a:latin typeface="Arial"/>
                <a:cs typeface="Arial"/>
              </a:rPr>
              <a:t>Por </a:t>
            </a:r>
            <a:r>
              <a:rPr dirty="0" sz="1100" spc="-5">
                <a:latin typeface="Arial"/>
                <a:cs typeface="Arial"/>
              </a:rPr>
              <a:t>presentación comprobada </a:t>
            </a:r>
            <a:r>
              <a:rPr dirty="0" sz="1100">
                <a:latin typeface="Arial"/>
                <a:cs typeface="Arial"/>
              </a:rPr>
              <a:t>de </a:t>
            </a:r>
            <a:r>
              <a:rPr dirty="0" sz="1100" spc="-5">
                <a:latin typeface="Arial"/>
                <a:cs typeface="Arial"/>
              </a:rPr>
              <a:t>documentos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adulterados.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469265" marR="5715" indent="-228600">
              <a:lnSpc>
                <a:spcPts val="126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100">
                <a:latin typeface="Arial"/>
                <a:cs typeface="Arial"/>
              </a:rPr>
              <a:t>Por no </a:t>
            </a:r>
            <a:r>
              <a:rPr dirty="0" sz="1100" spc="-5">
                <a:latin typeface="Arial"/>
                <a:cs typeface="Arial"/>
              </a:rPr>
              <a:t>presentar los </a:t>
            </a:r>
            <a:r>
              <a:rPr dirty="0" sz="1100">
                <a:latin typeface="Arial"/>
                <a:cs typeface="Arial"/>
              </a:rPr>
              <a:t>documentos </a:t>
            </a:r>
            <a:r>
              <a:rPr dirty="0" sz="1100" spc="-5">
                <a:latin typeface="Arial"/>
                <a:cs typeface="Arial"/>
              </a:rPr>
              <a:t>académicos exigidos </a:t>
            </a:r>
            <a:r>
              <a:rPr dirty="0" sz="1100">
                <a:latin typeface="Arial"/>
                <a:cs typeface="Arial"/>
              </a:rPr>
              <a:t>en </a:t>
            </a:r>
            <a:r>
              <a:rPr dirty="0" sz="1100" spc="-5">
                <a:latin typeface="Arial"/>
                <a:cs typeface="Arial"/>
              </a:rPr>
              <a:t>la carta </a:t>
            </a:r>
            <a:r>
              <a:rPr dirty="0" sz="1100">
                <a:latin typeface="Arial"/>
                <a:cs typeface="Arial"/>
              </a:rPr>
              <a:t>de compromiso en </a:t>
            </a:r>
            <a:r>
              <a:rPr dirty="0" sz="1100" spc="-5">
                <a:latin typeface="Arial"/>
                <a:cs typeface="Arial"/>
              </a:rPr>
              <a:t>los  </a:t>
            </a:r>
            <a:r>
              <a:rPr dirty="0" sz="1100">
                <a:latin typeface="Arial"/>
                <a:cs typeface="Arial"/>
              </a:rPr>
              <a:t>tiempos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establecidos.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marL="469265" marR="7620" indent="-228600">
              <a:lnSpc>
                <a:spcPts val="126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100">
                <a:latin typeface="Arial"/>
                <a:cs typeface="Arial"/>
              </a:rPr>
              <a:t>Por </a:t>
            </a:r>
            <a:r>
              <a:rPr dirty="0" sz="1100" spc="-5">
                <a:latin typeface="Arial"/>
                <a:cs typeface="Arial"/>
              </a:rPr>
              <a:t>enfermedad, fallecimiento, incapacidad mental 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física </a:t>
            </a:r>
            <a:r>
              <a:rPr dirty="0" sz="1100">
                <a:latin typeface="Arial"/>
                <a:cs typeface="Arial"/>
              </a:rPr>
              <a:t>que </a:t>
            </a:r>
            <a:r>
              <a:rPr dirty="0" sz="1100" spc="-5">
                <a:latin typeface="Arial"/>
                <a:cs typeface="Arial"/>
              </a:rPr>
              <a:t>impida </a:t>
            </a:r>
            <a:r>
              <a:rPr dirty="0" sz="1100">
                <a:latin typeface="Arial"/>
                <a:cs typeface="Arial"/>
              </a:rPr>
              <a:t>al becario, </a:t>
            </a:r>
            <a:r>
              <a:rPr dirty="0" sz="1100" spc="-5">
                <a:latin typeface="Arial"/>
                <a:cs typeface="Arial"/>
              </a:rPr>
              <a:t>la  continuación definitiva </a:t>
            </a:r>
            <a:r>
              <a:rPr dirty="0" sz="1100">
                <a:latin typeface="Arial"/>
                <a:cs typeface="Arial"/>
              </a:rPr>
              <a:t>de sus </a:t>
            </a:r>
            <a:r>
              <a:rPr dirty="0" sz="1100" spc="-5">
                <a:latin typeface="Arial"/>
                <a:cs typeface="Arial"/>
              </a:rPr>
              <a:t>actividades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académicas.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petición expresa del becario debidamente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justificada.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*Esta </a:t>
            </a:r>
            <a:r>
              <a:rPr dirty="0" sz="1100" spc="-5">
                <a:latin typeface="Arial"/>
                <a:cs typeface="Arial"/>
              </a:rPr>
              <a:t>suspensión será resuelta </a:t>
            </a:r>
            <a:r>
              <a:rPr dirty="0" sz="1100">
                <a:latin typeface="Arial"/>
                <a:cs typeface="Arial"/>
              </a:rPr>
              <a:t>por el </a:t>
            </a:r>
            <a:r>
              <a:rPr dirty="0" sz="1100" spc="-5">
                <a:latin typeface="Arial"/>
                <a:cs typeface="Arial"/>
              </a:rPr>
              <a:t>Comité </a:t>
            </a:r>
            <a:r>
              <a:rPr dirty="0" sz="1100">
                <a:latin typeface="Arial"/>
                <a:cs typeface="Arial"/>
              </a:rPr>
              <a:t>del Programa Beca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Colombia.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2019-12-04T13:43:53Z</dcterms:created>
  <dcterms:modified xsi:type="dcterms:W3CDTF">2019-12-04T13:43:53Z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Developed by MetaClean (www.adarsus.com) -Trial License-</vt:lpwstr>
  </property>
</Properties>
</file>